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 showSpecialPlsOnTitleSld="0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37" roundtripDataSignature="AMtx7mjGUBiNDv2/k/4GGRh36BI+BEarz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CF2C5C3-4E9E-4D81-B908-FB6597B275D8}">
  <a:tblStyle styleId="{7CF2C5C3-4E9E-4D81-B908-FB6597B275D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customschemas.google.com/relationships/presentationmetadata" Target="metadata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5190e13c7d_0_10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35190e13c7d_0_10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g35190e13c7d_0_10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35190e13c7d_0_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35190e13c7d_0_4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g35190e13c7d_0_4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5190e13c7d_0_1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35190e13c7d_0_13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g35190e13c7d_0_13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35190e13c7d_0_6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35190e13c7d_0_6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g35190e13c7d_0_6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5190e13c7d_0_6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35190e13c7d_0_6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g35190e13c7d_0_6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35190e13c7d_0_17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35190e13c7d_0_17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g35190e13c7d_0_17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35190e13c7d_0_7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g35190e13c7d_0_7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35190e13c7d_0_7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35190e13c7d_0_7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g35190e13c7d_0_7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35190e13c7d_0_8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35190e13c7d_0_8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g35190e13c7d_0_8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5190e13c7d_0_5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g35190e13c7d_0_5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35190e13c7d_0_9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35190e13c7d_0_9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g35190e13c7d_0_9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5190e13c7d_0_9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35190e13c7d_0_9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g35190e13c7d_0_9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5190e13c7d_0_1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35190e13c7d_0_1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g35190e13c7d_0_11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35190e13c7d_0_1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35190e13c7d_0_12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g35190e13c7d_0_12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5190e13c7d_0_1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35190e13c7d_0_13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g35190e13c7d_0_13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35190e13c7d_0_16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g35190e13c7d_0_16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35190e13c7d_0_15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35190e13c7d_0_15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g35190e13c7d_0_15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35190e13c7d_0_15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35190e13c7d_0_15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g35190e13c7d_0_15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35190e13c7d_0_1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35190e13c7d_0_14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g35190e13c7d_0_14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35190e13c7d_0_19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35190e13c7d_0_19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g35190e13c7d_0_19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35190e13c7d_0_19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35190e13c7d_0_19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g35190e13c7d_0_19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35190e13c7d_0_17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35190e13c7d_0_17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g35190e13c7d_0_17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5190e13c7d_0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g35190e13c7d_0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190e13c7d_0_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g35190e13c7d_0_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5190e13c7d_0_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g35190e13c7d_0_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35190e13c7d_0_5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g35190e13c7d_0_5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5190e13c7d_0_3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g35190e13c7d_0_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5190e13c7d_0_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35190e13c7d_0_3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g35190e13c7d_0_3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7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7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 showMasterSp="0">
  <p:cSld name="Title Slide 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5"/>
          <p:cNvSpPr txBox="1"/>
          <p:nvPr>
            <p:ph idx="1" type="body"/>
          </p:nvPr>
        </p:nvSpPr>
        <p:spPr>
          <a:xfrm>
            <a:off x="658368" y="3968496"/>
            <a:ext cx="6638544" cy="16503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algn="l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SzPts val="3360"/>
              <a:buNone/>
              <a:defRPr b="0" i="0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5760" lvl="1" marL="914400" algn="l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SzPts val="2160"/>
              <a:buChar char="-"/>
              <a:defRPr/>
            </a:lvl2pPr>
            <a:lvl3pPr indent="-365760" lvl="2" marL="1371600" algn="l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SzPts val="2160"/>
              <a:buChar char="-"/>
              <a:defRPr/>
            </a:lvl3pPr>
            <a:lvl4pPr indent="-365760" lvl="3" marL="1828800" algn="l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SzPts val="2160"/>
              <a:buChar char="-"/>
              <a:defRPr/>
            </a:lvl4pPr>
            <a:lvl5pPr indent="-365760" lvl="4" marL="2286000" algn="l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SzPts val="2160"/>
              <a:buChar char="-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" name="Google Shape;16;p15"/>
          <p:cNvSpPr txBox="1"/>
          <p:nvPr>
            <p:ph type="ctrTitle"/>
          </p:nvPr>
        </p:nvSpPr>
        <p:spPr>
          <a:xfrm>
            <a:off x="658368" y="1490472"/>
            <a:ext cx="6638544" cy="238658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91425" wrap="square" tIns="45700">
            <a:noAutofit/>
          </a:bodyPr>
          <a:lstStyle>
            <a:lvl1pPr lvl="0" algn="l">
              <a:lnSpc>
                <a:spcPct val="96666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Arial"/>
              <a:buNone/>
              <a:defRPr b="1" i="0" sz="6000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descr="University at Buffalo, The State University of New York logo" id="17" name="Google Shape;17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0400" y="6041329"/>
            <a:ext cx="4800600" cy="3558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and Three Photos">
  <p:cSld name="Content and Three Photos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4"/>
          <p:cNvSpPr txBox="1"/>
          <p:nvPr>
            <p:ph type="title"/>
          </p:nvPr>
        </p:nvSpPr>
        <p:spPr>
          <a:xfrm>
            <a:off x="566928" y="1499616"/>
            <a:ext cx="4248912" cy="59093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4"/>
          <p:cNvSpPr txBox="1"/>
          <p:nvPr>
            <p:ph idx="1" type="body"/>
          </p:nvPr>
        </p:nvSpPr>
        <p:spPr>
          <a:xfrm>
            <a:off x="566928" y="2185416"/>
            <a:ext cx="4248912" cy="39682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65760" lvl="0" marL="457200" algn="l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SzPts val="2160"/>
              <a:buChar char="•"/>
              <a:defRPr/>
            </a:lvl1pPr>
            <a:lvl2pPr indent="-365760" lvl="1" marL="914400" algn="l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SzPts val="2160"/>
              <a:buChar char="-"/>
              <a:defRPr/>
            </a:lvl2pPr>
            <a:lvl3pPr indent="-365760" lvl="2" marL="1371600" algn="l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SzPts val="2160"/>
              <a:buChar char="-"/>
              <a:defRPr/>
            </a:lvl3pPr>
            <a:lvl4pPr indent="-365760" lvl="3" marL="1828800" algn="l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SzPts val="2160"/>
              <a:buChar char="-"/>
              <a:defRPr/>
            </a:lvl4pPr>
            <a:lvl5pPr indent="-365760" lvl="4" marL="2286000" algn="l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SzPts val="2160"/>
              <a:buChar char="-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" name="Google Shape;53;p24"/>
          <p:cNvSpPr/>
          <p:nvPr>
            <p:ph idx="2" type="pic"/>
          </p:nvPr>
        </p:nvSpPr>
        <p:spPr>
          <a:xfrm>
            <a:off x="5114631" y="1066800"/>
            <a:ext cx="7077369" cy="2932598"/>
          </a:xfrm>
          <a:prstGeom prst="rect">
            <a:avLst/>
          </a:prstGeom>
          <a:solidFill>
            <a:srgbClr val="BFBFBF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" name="Google Shape;54;p24"/>
          <p:cNvSpPr/>
          <p:nvPr>
            <p:ph idx="3" type="pic"/>
          </p:nvPr>
        </p:nvSpPr>
        <p:spPr>
          <a:xfrm>
            <a:off x="5114631" y="3998296"/>
            <a:ext cx="3602522" cy="2857500"/>
          </a:xfrm>
          <a:prstGeom prst="rect">
            <a:avLst/>
          </a:prstGeom>
          <a:solidFill>
            <a:srgbClr val="BFBFBF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" name="Google Shape;55;p24"/>
          <p:cNvSpPr/>
          <p:nvPr>
            <p:ph idx="4" type="pic"/>
          </p:nvPr>
        </p:nvSpPr>
        <p:spPr>
          <a:xfrm>
            <a:off x="8701089" y="3998296"/>
            <a:ext cx="3490912" cy="2857500"/>
          </a:xfrm>
          <a:prstGeom prst="rect">
            <a:avLst/>
          </a:prstGeom>
          <a:solidFill>
            <a:srgbClr val="BFBFBF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ull Width Photo">
  <p:cSld name="Full Width Photo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5"/>
          <p:cNvSpPr txBox="1"/>
          <p:nvPr>
            <p:ph type="title"/>
          </p:nvPr>
        </p:nvSpPr>
        <p:spPr>
          <a:xfrm>
            <a:off x="566928" y="1499616"/>
            <a:ext cx="10515600" cy="59093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25"/>
          <p:cNvSpPr/>
          <p:nvPr>
            <p:ph idx="2" type="pic"/>
          </p:nvPr>
        </p:nvSpPr>
        <p:spPr>
          <a:xfrm>
            <a:off x="0" y="1066800"/>
            <a:ext cx="12192000" cy="5791200"/>
          </a:xfrm>
          <a:prstGeom prst="rect">
            <a:avLst/>
          </a:prstGeom>
          <a:solidFill>
            <a:srgbClr val="BFBFBF"/>
          </a:solidFill>
          <a:ln>
            <a:noFill/>
          </a:ln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and Graph">
  <p:cSld name="Content and Graph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26"/>
          <p:cNvSpPr txBox="1"/>
          <p:nvPr>
            <p:ph type="title"/>
          </p:nvPr>
        </p:nvSpPr>
        <p:spPr>
          <a:xfrm>
            <a:off x="566928" y="1499616"/>
            <a:ext cx="4248912" cy="59093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26"/>
          <p:cNvSpPr txBox="1"/>
          <p:nvPr>
            <p:ph idx="1" type="body"/>
          </p:nvPr>
        </p:nvSpPr>
        <p:spPr>
          <a:xfrm>
            <a:off x="566928" y="2185416"/>
            <a:ext cx="4248912" cy="39682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65760" lvl="0" marL="457200" algn="l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SzPts val="2160"/>
              <a:buChar char="•"/>
              <a:defRPr/>
            </a:lvl1pPr>
            <a:lvl2pPr indent="-365760" lvl="1" marL="914400" algn="l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SzPts val="2160"/>
              <a:buChar char="-"/>
              <a:defRPr/>
            </a:lvl2pPr>
            <a:lvl3pPr indent="-365760" lvl="2" marL="1371600" algn="l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SzPts val="2160"/>
              <a:buChar char="-"/>
              <a:defRPr/>
            </a:lvl3pPr>
            <a:lvl4pPr indent="-365760" lvl="3" marL="1828800" algn="l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SzPts val="2160"/>
              <a:buChar char="-"/>
              <a:defRPr/>
            </a:lvl4pPr>
            <a:lvl5pPr indent="-365760" lvl="4" marL="2286000" algn="l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SzPts val="2160"/>
              <a:buChar char="-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2" name="Google Shape;62;p26"/>
          <p:cNvSpPr/>
          <p:nvPr>
            <p:ph idx="2" type="chart"/>
          </p:nvPr>
        </p:nvSpPr>
        <p:spPr>
          <a:xfrm>
            <a:off x="5161935" y="1976285"/>
            <a:ext cx="6325152" cy="3967316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160"/>
              <a:buFont typeface="NTR"/>
              <a:buChar char="-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160"/>
              <a:buFont typeface="NTR"/>
              <a:buChar char="-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160"/>
              <a:buFont typeface="NTR"/>
              <a:buChar char="-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160"/>
              <a:buFont typeface="NTR"/>
              <a:buChar char="-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7"/>
          <p:cNvSpPr txBox="1"/>
          <p:nvPr>
            <p:ph type="title"/>
          </p:nvPr>
        </p:nvSpPr>
        <p:spPr>
          <a:xfrm>
            <a:off x="566928" y="1499616"/>
            <a:ext cx="10515600" cy="59093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2" showMasterSp="0">
  <p:cSld name="Title Slide 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6"/>
          <p:cNvSpPr txBox="1"/>
          <p:nvPr>
            <p:ph idx="1" type="body"/>
          </p:nvPr>
        </p:nvSpPr>
        <p:spPr>
          <a:xfrm>
            <a:off x="658368" y="3968496"/>
            <a:ext cx="6638544" cy="16503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algn="l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SzPts val="3360"/>
              <a:buNone/>
              <a:defRPr b="0" i="0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5760" lvl="1" marL="914400" algn="l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SzPts val="2160"/>
              <a:buChar char="-"/>
              <a:defRPr/>
            </a:lvl2pPr>
            <a:lvl3pPr indent="-365760" lvl="2" marL="1371600" algn="l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SzPts val="2160"/>
              <a:buChar char="-"/>
              <a:defRPr/>
            </a:lvl3pPr>
            <a:lvl4pPr indent="-365760" lvl="3" marL="1828800" algn="l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SzPts val="2160"/>
              <a:buChar char="-"/>
              <a:defRPr/>
            </a:lvl4pPr>
            <a:lvl5pPr indent="-365760" lvl="4" marL="2286000" algn="l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SzPts val="2160"/>
              <a:buChar char="-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16"/>
          <p:cNvSpPr txBox="1"/>
          <p:nvPr>
            <p:ph type="ctrTitle"/>
          </p:nvPr>
        </p:nvSpPr>
        <p:spPr>
          <a:xfrm>
            <a:off x="658368" y="1490472"/>
            <a:ext cx="6638544" cy="238658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91425" wrap="square" tIns="45700">
            <a:noAutofit/>
          </a:bodyPr>
          <a:lstStyle>
            <a:lvl1pPr lvl="0" algn="l">
              <a:lnSpc>
                <a:spcPct val="96666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1" i="0" sz="60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descr="University at Buffalo, The State University of New York logo" id="21" name="Google Shape;21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0402" y="6041329"/>
            <a:ext cx="4800595" cy="3558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Slide 1" showMasterSp="0">
  <p:cSld name="Divider Slide 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7"/>
          <p:cNvSpPr txBox="1"/>
          <p:nvPr>
            <p:ph type="ctrTitle"/>
          </p:nvPr>
        </p:nvSpPr>
        <p:spPr>
          <a:xfrm>
            <a:off x="658368" y="1490663"/>
            <a:ext cx="6638544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91425" wrap="square" tIns="45700">
            <a:noAutofit/>
          </a:bodyPr>
          <a:lstStyle>
            <a:lvl1pPr lvl="0" algn="l">
              <a:lnSpc>
                <a:spcPct val="96666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1" i="0" sz="60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17"/>
          <p:cNvSpPr txBox="1"/>
          <p:nvPr>
            <p:ph idx="1" type="subTitle"/>
          </p:nvPr>
        </p:nvSpPr>
        <p:spPr>
          <a:xfrm>
            <a:off x="658368" y="3970337"/>
            <a:ext cx="6638544" cy="22129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SzPts val="3360"/>
              <a:buNone/>
              <a:defRPr b="0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  <a:defRPr sz="2000"/>
            </a:lvl2pPr>
            <a:lvl3pPr lvl="2" algn="ctr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SzPts val="2160"/>
              <a:buNone/>
              <a:defRPr sz="1800"/>
            </a:lvl3pPr>
            <a:lvl4pPr lvl="3" algn="ctr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SzPts val="1920"/>
              <a:buNone/>
              <a:defRPr sz="1600"/>
            </a:lvl4pPr>
            <a:lvl5pPr lvl="4" algn="ctr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SzPts val="192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pic>
        <p:nvPicPr>
          <p:cNvPr descr="University at Buffalo, The State University of New York logo" id="25" name="Google Shape;25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5600" y="321146"/>
            <a:ext cx="4800600" cy="3560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Slide 2" showMasterSp="0">
  <p:cSld name="Divider Slide 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18"/>
          <p:cNvSpPr txBox="1"/>
          <p:nvPr>
            <p:ph type="ctrTitle"/>
          </p:nvPr>
        </p:nvSpPr>
        <p:spPr>
          <a:xfrm>
            <a:off x="658368" y="1490663"/>
            <a:ext cx="6638544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91425" wrap="square" tIns="45700">
            <a:noAutofit/>
          </a:bodyPr>
          <a:lstStyle>
            <a:lvl1pPr lvl="0" algn="l">
              <a:lnSpc>
                <a:spcPct val="96666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Arial"/>
              <a:buNone/>
              <a:defRPr b="1" i="0" sz="6000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18"/>
          <p:cNvSpPr txBox="1"/>
          <p:nvPr>
            <p:ph idx="1" type="subTitle"/>
          </p:nvPr>
        </p:nvSpPr>
        <p:spPr>
          <a:xfrm>
            <a:off x="658368" y="3970337"/>
            <a:ext cx="6638544" cy="22129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SzPts val="3360"/>
              <a:buNone/>
              <a:defRPr b="0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  <a:defRPr sz="2000"/>
            </a:lvl2pPr>
            <a:lvl3pPr lvl="2" algn="ctr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SzPts val="2160"/>
              <a:buNone/>
              <a:defRPr sz="1800"/>
            </a:lvl3pPr>
            <a:lvl4pPr lvl="3" algn="ctr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SzPts val="1920"/>
              <a:buNone/>
              <a:defRPr sz="1600"/>
            </a:lvl4pPr>
            <a:lvl5pPr lvl="4" algn="ctr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SzPts val="192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pic>
        <p:nvPicPr>
          <p:cNvPr descr="University at Buffalo, The State University of New York logo" id="29" name="Google Shape;29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5600" y="321249"/>
            <a:ext cx="4800600" cy="3558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9"/>
          <p:cNvSpPr txBox="1"/>
          <p:nvPr>
            <p:ph type="title"/>
          </p:nvPr>
        </p:nvSpPr>
        <p:spPr>
          <a:xfrm>
            <a:off x="566928" y="1499616"/>
            <a:ext cx="6951472" cy="59093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9"/>
          <p:cNvSpPr txBox="1"/>
          <p:nvPr>
            <p:ph idx="1" type="body"/>
          </p:nvPr>
        </p:nvSpPr>
        <p:spPr>
          <a:xfrm>
            <a:off x="566928" y="2185416"/>
            <a:ext cx="6951472" cy="39682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65760" lvl="0" marL="457200" algn="l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SzPts val="2160"/>
              <a:buChar char="•"/>
              <a:defRPr/>
            </a:lvl1pPr>
            <a:lvl2pPr indent="-365760" lvl="1" marL="914400" algn="l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SzPts val="2160"/>
              <a:buChar char="-"/>
              <a:defRPr/>
            </a:lvl2pPr>
            <a:lvl3pPr indent="-365760" lvl="2" marL="1371600" algn="l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SzPts val="2160"/>
              <a:buChar char="-"/>
              <a:defRPr/>
            </a:lvl3pPr>
            <a:lvl4pPr indent="-365760" lvl="3" marL="1828800" algn="l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SzPts val="2160"/>
              <a:buChar char="-"/>
              <a:defRPr/>
            </a:lvl4pPr>
            <a:lvl5pPr indent="-365760" lvl="4" marL="2286000" algn="l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SzPts val="2160"/>
              <a:buChar char="-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Double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0"/>
          <p:cNvSpPr txBox="1"/>
          <p:nvPr>
            <p:ph type="title"/>
          </p:nvPr>
        </p:nvSpPr>
        <p:spPr>
          <a:xfrm>
            <a:off x="566928" y="1499616"/>
            <a:ext cx="10515600" cy="59093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0"/>
          <p:cNvSpPr txBox="1"/>
          <p:nvPr>
            <p:ph idx="1" type="body"/>
          </p:nvPr>
        </p:nvSpPr>
        <p:spPr>
          <a:xfrm>
            <a:off x="566928" y="2185416"/>
            <a:ext cx="4500372" cy="39486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65760" lvl="0" marL="457200" algn="l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SzPts val="2160"/>
              <a:buChar char="•"/>
              <a:defRPr/>
            </a:lvl1pPr>
            <a:lvl2pPr indent="-365760" lvl="1" marL="914400" algn="l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SzPts val="2160"/>
              <a:buChar char="-"/>
              <a:defRPr/>
            </a:lvl2pPr>
            <a:lvl3pPr indent="-365760" lvl="2" marL="1371600" algn="l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SzPts val="2160"/>
              <a:buChar char="-"/>
              <a:defRPr/>
            </a:lvl3pPr>
            <a:lvl4pPr indent="-365760" lvl="3" marL="1828800" algn="l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SzPts val="2160"/>
              <a:buChar char="-"/>
              <a:defRPr/>
            </a:lvl4pPr>
            <a:lvl5pPr indent="-365760" lvl="4" marL="2286000" algn="l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SzPts val="2160"/>
              <a:buChar char="-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20"/>
          <p:cNvSpPr txBox="1"/>
          <p:nvPr>
            <p:ph idx="2" type="body"/>
          </p:nvPr>
        </p:nvSpPr>
        <p:spPr>
          <a:xfrm>
            <a:off x="5410200" y="2185416"/>
            <a:ext cx="4498848" cy="39502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65760" lvl="0" marL="457200" algn="l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SzPts val="2160"/>
              <a:buChar char="•"/>
              <a:defRPr/>
            </a:lvl1pPr>
            <a:lvl2pPr indent="-365760" lvl="1" marL="914400" algn="l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SzPts val="2160"/>
              <a:buChar char="-"/>
              <a:defRPr/>
            </a:lvl2pPr>
            <a:lvl3pPr indent="-365760" lvl="2" marL="1371600" algn="l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SzPts val="2160"/>
              <a:buChar char="-"/>
              <a:defRPr/>
            </a:lvl3pPr>
            <a:lvl4pPr indent="-365760" lvl="3" marL="1828800" algn="l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SzPts val="2160"/>
              <a:buChar char="-"/>
              <a:defRPr/>
            </a:lvl4pPr>
            <a:lvl5pPr indent="-365760" lvl="4" marL="2286000" algn="l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SzPts val="2160"/>
              <a:buChar char="-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ed List">
  <p:cSld name="Bulleted Lis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21"/>
          <p:cNvSpPr txBox="1"/>
          <p:nvPr>
            <p:ph type="title"/>
          </p:nvPr>
        </p:nvSpPr>
        <p:spPr>
          <a:xfrm>
            <a:off x="566928" y="1499616"/>
            <a:ext cx="6951472" cy="59093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21"/>
          <p:cNvSpPr txBox="1"/>
          <p:nvPr>
            <p:ph idx="1" type="body"/>
          </p:nvPr>
        </p:nvSpPr>
        <p:spPr>
          <a:xfrm>
            <a:off x="566928" y="2185416"/>
            <a:ext cx="6951472" cy="39682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65760" lvl="0" marL="457200" algn="l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SzPts val="2160"/>
              <a:buChar char="•"/>
              <a:defRPr/>
            </a:lvl1pPr>
            <a:lvl2pPr indent="-365760" lvl="1" marL="914400" algn="l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SzPts val="2160"/>
              <a:buChar char="-"/>
              <a:defRPr/>
            </a:lvl2pPr>
            <a:lvl3pPr indent="-365760" lvl="2" marL="1371600" algn="l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SzPts val="2160"/>
              <a:buChar char="-"/>
              <a:defRPr/>
            </a:lvl3pPr>
            <a:lvl4pPr indent="-365760" lvl="3" marL="1828800" algn="l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SzPts val="2160"/>
              <a:buChar char="-"/>
              <a:defRPr/>
            </a:lvl4pPr>
            <a:lvl5pPr indent="-365760" lvl="4" marL="2286000" algn="l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SzPts val="2160"/>
              <a:buChar char="-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2"/>
          <p:cNvSpPr txBox="1"/>
          <p:nvPr>
            <p:ph type="title"/>
          </p:nvPr>
        </p:nvSpPr>
        <p:spPr>
          <a:xfrm>
            <a:off x="566928" y="1499616"/>
            <a:ext cx="10515600" cy="59093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22"/>
          <p:cNvSpPr txBox="1"/>
          <p:nvPr>
            <p:ph idx="1" type="body"/>
          </p:nvPr>
        </p:nvSpPr>
        <p:spPr>
          <a:xfrm>
            <a:off x="566928" y="2185416"/>
            <a:ext cx="5138928" cy="3931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algn="l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SzPts val="1920"/>
              <a:buNone/>
              <a:defRPr b="1" sz="16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  <a:defRPr b="1" sz="2000"/>
            </a:lvl2pPr>
            <a:lvl3pPr indent="-228600" lvl="2" marL="1371600" algn="l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SzPts val="2160"/>
              <a:buNone/>
              <a:defRPr b="1" sz="1800"/>
            </a:lvl3pPr>
            <a:lvl4pPr indent="-228600" lvl="3" marL="1828800" algn="l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SzPts val="1920"/>
              <a:buNone/>
              <a:defRPr b="1" sz="1600"/>
            </a:lvl4pPr>
            <a:lvl5pPr indent="-228600" lvl="4" marL="2286000" algn="l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SzPts val="192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22"/>
          <p:cNvSpPr txBox="1"/>
          <p:nvPr>
            <p:ph idx="2" type="body"/>
          </p:nvPr>
        </p:nvSpPr>
        <p:spPr>
          <a:xfrm>
            <a:off x="566928" y="2593340"/>
            <a:ext cx="5140515" cy="35357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65760" lvl="0" marL="457200" algn="l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160"/>
              <a:buFont typeface="Arial"/>
              <a:buChar char="•"/>
              <a:defRPr/>
            </a:lvl1pPr>
            <a:lvl2pPr indent="-365760" lvl="1" marL="914400" algn="l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SzPts val="2160"/>
              <a:buChar char="-"/>
              <a:defRPr/>
            </a:lvl2pPr>
            <a:lvl3pPr indent="-365760" lvl="2" marL="1371600" algn="l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SzPts val="2160"/>
              <a:buChar char="-"/>
              <a:defRPr/>
            </a:lvl3pPr>
            <a:lvl4pPr indent="-365760" lvl="3" marL="1828800" algn="l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SzPts val="2160"/>
              <a:buChar char="-"/>
              <a:defRPr/>
            </a:lvl4pPr>
            <a:lvl5pPr indent="-365760" lvl="4" marL="2286000" algn="l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SzPts val="2160"/>
              <a:buChar char="-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22"/>
          <p:cNvSpPr txBox="1"/>
          <p:nvPr>
            <p:ph idx="3" type="body"/>
          </p:nvPr>
        </p:nvSpPr>
        <p:spPr>
          <a:xfrm>
            <a:off x="6172200" y="2185416"/>
            <a:ext cx="5138928" cy="3949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algn="l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SzPts val="1920"/>
              <a:buNone/>
              <a:defRPr b="1" sz="16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  <a:defRPr b="1" sz="2000"/>
            </a:lvl2pPr>
            <a:lvl3pPr indent="-228600" lvl="2" marL="1371600" algn="l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SzPts val="2160"/>
              <a:buNone/>
              <a:defRPr b="1" sz="1800"/>
            </a:lvl3pPr>
            <a:lvl4pPr indent="-228600" lvl="3" marL="1828800" algn="l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SzPts val="1920"/>
              <a:buNone/>
              <a:defRPr b="1" sz="1600"/>
            </a:lvl4pPr>
            <a:lvl5pPr indent="-228600" lvl="4" marL="2286000" algn="l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SzPts val="192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22"/>
          <p:cNvSpPr txBox="1"/>
          <p:nvPr>
            <p:ph idx="4" type="body"/>
          </p:nvPr>
        </p:nvSpPr>
        <p:spPr>
          <a:xfrm>
            <a:off x="6172200" y="2590800"/>
            <a:ext cx="5138928" cy="35387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65760" lvl="0" marL="457200" algn="l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160"/>
              <a:buFont typeface="Arial"/>
              <a:buChar char="•"/>
              <a:defRPr/>
            </a:lvl1pPr>
            <a:lvl2pPr indent="-365760" lvl="1" marL="914400" algn="l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SzPts val="2160"/>
              <a:buChar char="-"/>
              <a:defRPr/>
            </a:lvl2pPr>
            <a:lvl3pPr indent="-365760" lvl="2" marL="1371600" algn="l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SzPts val="2160"/>
              <a:buChar char="-"/>
              <a:defRPr/>
            </a:lvl3pPr>
            <a:lvl4pPr indent="-365760" lvl="3" marL="1828800" algn="l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SzPts val="2160"/>
              <a:buChar char="-"/>
              <a:defRPr/>
            </a:lvl4pPr>
            <a:lvl5pPr indent="-365760" lvl="4" marL="2286000" algn="l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SzPts val="2160"/>
              <a:buChar char="-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and Photo">
  <p:cSld name="Content and Photo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23"/>
          <p:cNvSpPr/>
          <p:nvPr>
            <p:ph idx="2" type="pic"/>
          </p:nvPr>
        </p:nvSpPr>
        <p:spPr>
          <a:xfrm>
            <a:off x="5098566" y="1079500"/>
            <a:ext cx="7093434" cy="5778500"/>
          </a:xfrm>
          <a:prstGeom prst="rect">
            <a:avLst/>
          </a:prstGeom>
          <a:solidFill>
            <a:srgbClr val="BFBFBF"/>
          </a:solidFill>
          <a:ln>
            <a:noFill/>
          </a:ln>
        </p:spPr>
      </p:sp>
      <p:sp>
        <p:nvSpPr>
          <p:cNvPr id="48" name="Google Shape;48;p23"/>
          <p:cNvSpPr txBox="1"/>
          <p:nvPr>
            <p:ph type="title"/>
          </p:nvPr>
        </p:nvSpPr>
        <p:spPr>
          <a:xfrm>
            <a:off x="566928" y="1499616"/>
            <a:ext cx="4248912" cy="59093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23"/>
          <p:cNvSpPr txBox="1"/>
          <p:nvPr>
            <p:ph idx="1" type="body"/>
          </p:nvPr>
        </p:nvSpPr>
        <p:spPr>
          <a:xfrm>
            <a:off x="566928" y="2185416"/>
            <a:ext cx="4248912" cy="39682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65760" lvl="0" marL="457200" algn="l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SzPts val="2160"/>
              <a:buChar char="•"/>
              <a:defRPr/>
            </a:lvl1pPr>
            <a:lvl2pPr indent="-365760" lvl="1" marL="914400" algn="l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SzPts val="2160"/>
              <a:buChar char="-"/>
              <a:defRPr/>
            </a:lvl2pPr>
            <a:lvl3pPr indent="-365760" lvl="2" marL="1371600" algn="l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SzPts val="2160"/>
              <a:buChar char="-"/>
              <a:defRPr/>
            </a:lvl3pPr>
            <a:lvl4pPr indent="-365760" lvl="3" marL="1828800" algn="l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SzPts val="2160"/>
              <a:buChar char="-"/>
              <a:defRPr/>
            </a:lvl4pPr>
            <a:lvl5pPr indent="-365760" lvl="4" marL="2286000" algn="l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SzPts val="2160"/>
              <a:buChar char="-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0.xml"/><Relationship Id="rId1" Type="http://schemas.openxmlformats.org/officeDocument/2006/relationships/image" Target="../media/image2.png"/><Relationship Id="rId2" Type="http://schemas.openxmlformats.org/officeDocument/2006/relationships/image" Target="../media/image12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2.xml"/><Relationship Id="rId17" Type="http://schemas.openxmlformats.org/officeDocument/2006/relationships/theme" Target="../theme/theme2.xml"/><Relationship Id="rId16" Type="http://schemas.openxmlformats.org/officeDocument/2006/relationships/slideLayout" Target="../slideLayouts/slideLayout14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4"/>
          <p:cNvSpPr txBox="1"/>
          <p:nvPr>
            <p:ph type="title"/>
          </p:nvPr>
        </p:nvSpPr>
        <p:spPr>
          <a:xfrm>
            <a:off x="566928" y="1499616"/>
            <a:ext cx="10515600" cy="59093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4"/>
          <p:cNvSpPr txBox="1"/>
          <p:nvPr>
            <p:ph idx="1" type="body"/>
          </p:nvPr>
        </p:nvSpPr>
        <p:spPr>
          <a:xfrm>
            <a:off x="566928" y="2185416"/>
            <a:ext cx="10515600" cy="39682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65760" lvl="0" marL="457200" marR="0" rtl="0" algn="l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16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5760" lvl="1" marL="914400" marR="0" rtl="0" algn="l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160"/>
              <a:buFont typeface="NTR"/>
              <a:buChar char="-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5760" lvl="2" marL="1371600" marR="0" rtl="0" algn="l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160"/>
              <a:buFont typeface="NTR"/>
              <a:buChar char="-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5760" lvl="3" marL="1828800" marR="0" rtl="0" algn="l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160"/>
              <a:buFont typeface="NTR"/>
              <a:buChar char="-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5760" lvl="4" marL="2286000" marR="0" rtl="0" algn="l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160"/>
              <a:buFont typeface="NTR"/>
              <a:buChar char="-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University at Buffalo, The State University of New York logo" id="12" name="Google Shape;12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55600" y="321249"/>
            <a:ext cx="4800600" cy="355823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14"/>
          <p:cNvSpPr txBox="1"/>
          <p:nvPr/>
        </p:nvSpPr>
        <p:spPr>
          <a:xfrm>
            <a:off x="6938176" y="6319774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1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6.png"/><Relationship Id="rId4" Type="http://schemas.openxmlformats.org/officeDocument/2006/relationships/image" Target="../media/image23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7" Type="http://schemas.openxmlformats.org/officeDocument/2006/relationships/image" Target="../media/image25.png"/><Relationship Id="rId8" Type="http://schemas.openxmlformats.org/officeDocument/2006/relationships/image" Target="../media/image2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0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9.jpg"/><Relationship Id="rId4" Type="http://schemas.openxmlformats.org/officeDocument/2006/relationships/image" Target="../media/image11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"/>
          <p:cNvSpPr txBox="1"/>
          <p:nvPr>
            <p:ph type="ctrTitle"/>
          </p:nvPr>
        </p:nvSpPr>
        <p:spPr>
          <a:xfrm>
            <a:off x="658368" y="1490472"/>
            <a:ext cx="6638544" cy="238658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96666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Arial"/>
              <a:buNone/>
            </a:pPr>
            <a:r>
              <a:rPr lang="en-US" sz="5000"/>
              <a:t>DiaBuddy- </a:t>
            </a:r>
            <a:r>
              <a:rPr lang="en-US" sz="5000"/>
              <a:t>A Diabetes Healthcare Assistant using LLM</a:t>
            </a:r>
            <a:endParaRPr sz="5000"/>
          </a:p>
        </p:txBody>
      </p:sp>
      <p:sp>
        <p:nvSpPr>
          <p:cNvPr id="71" name="Google Shape;71;p1"/>
          <p:cNvSpPr txBox="1"/>
          <p:nvPr>
            <p:ph idx="1" type="body"/>
          </p:nvPr>
        </p:nvSpPr>
        <p:spPr>
          <a:xfrm>
            <a:off x="658368" y="3968496"/>
            <a:ext cx="6638544" cy="16503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3360"/>
              <a:buNone/>
            </a:pPr>
            <a:r>
              <a:rPr lang="en-US" sz="2200"/>
              <a:t>by Team 31:</a:t>
            </a:r>
            <a:endParaRPr sz="2200"/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3360"/>
              <a:buNone/>
            </a:pPr>
            <a:r>
              <a:rPr lang="en-US" sz="2200"/>
              <a:t>Vaibhav Vinay Ranashoor (50596107)</a:t>
            </a:r>
            <a:endParaRPr sz="2200"/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3360"/>
              <a:buNone/>
            </a:pPr>
            <a:r>
              <a:rPr lang="en-US" sz="2200"/>
              <a:t>Rohan Jain (50608609)</a:t>
            </a:r>
            <a:endParaRPr sz="22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5190e13c7d_0_104"/>
          <p:cNvSpPr txBox="1"/>
          <p:nvPr>
            <p:ph type="title"/>
          </p:nvPr>
        </p:nvSpPr>
        <p:spPr>
          <a:xfrm>
            <a:off x="566923" y="1499625"/>
            <a:ext cx="10786800" cy="5910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Dataset Screenshot (Total of 4277 rows!)</a:t>
            </a:r>
            <a:endParaRPr/>
          </a:p>
        </p:txBody>
      </p:sp>
      <p:pic>
        <p:nvPicPr>
          <p:cNvPr id="128" name="Google Shape;128;g35190e13c7d_0_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5338" y="2090625"/>
            <a:ext cx="6661335" cy="4462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"/>
          <p:cNvSpPr txBox="1"/>
          <p:nvPr>
            <p:ph type="ctrTitle"/>
          </p:nvPr>
        </p:nvSpPr>
        <p:spPr>
          <a:xfrm>
            <a:off x="658376" y="1490475"/>
            <a:ext cx="7590300" cy="238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96666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</a:pPr>
            <a:r>
              <a:rPr lang="en-US"/>
              <a:t>Technical Approach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5190e13c7d_0_44"/>
          <p:cNvSpPr txBox="1"/>
          <p:nvPr>
            <p:ph type="title"/>
          </p:nvPr>
        </p:nvSpPr>
        <p:spPr>
          <a:xfrm>
            <a:off x="566923" y="1499625"/>
            <a:ext cx="10834500" cy="5910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Model Setup and Fine-Tuning</a:t>
            </a:r>
            <a:endParaRPr/>
          </a:p>
        </p:txBody>
      </p:sp>
      <p:sp>
        <p:nvSpPr>
          <p:cNvPr id="140" name="Google Shape;140;g35190e13c7d_0_44"/>
          <p:cNvSpPr txBox="1"/>
          <p:nvPr>
            <p:ph idx="1" type="body"/>
          </p:nvPr>
        </p:nvSpPr>
        <p:spPr>
          <a:xfrm>
            <a:off x="566923" y="2185425"/>
            <a:ext cx="10834500" cy="3968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/>
              <a:t>Base Model:</a:t>
            </a:r>
            <a:endParaRPr/>
          </a:p>
          <a:p>
            <a:pPr indent="-365760" lvl="0" marL="457200" rtl="0" algn="l">
              <a:spcBef>
                <a:spcPts val="600"/>
              </a:spcBef>
              <a:spcAft>
                <a:spcPts val="0"/>
              </a:spcAft>
              <a:buSzPts val="2160"/>
              <a:buChar char="•"/>
            </a:pPr>
            <a:r>
              <a:rPr lang="en-US"/>
              <a:t>LLaMA-3 model (Instruct 8B version).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/>
              <a:t>Fine-Tuning Method:</a:t>
            </a:r>
            <a:endParaRPr/>
          </a:p>
          <a:p>
            <a:pPr indent="-365760" lvl="0" marL="457200" rtl="0" algn="l">
              <a:spcBef>
                <a:spcPts val="600"/>
              </a:spcBef>
              <a:spcAft>
                <a:spcPts val="0"/>
              </a:spcAft>
              <a:buSzPts val="2160"/>
              <a:buChar char="•"/>
            </a:pPr>
            <a:r>
              <a:rPr lang="en-US"/>
              <a:t>LoRA (Low-Rank Adaptation):</a:t>
            </a:r>
            <a:endParaRPr/>
          </a:p>
          <a:p>
            <a:pPr indent="-365760" lvl="0" marL="457200" rtl="0" algn="l">
              <a:spcBef>
                <a:spcPts val="0"/>
              </a:spcBef>
              <a:spcAft>
                <a:spcPts val="0"/>
              </a:spcAft>
              <a:buSzPts val="2160"/>
              <a:buChar char="•"/>
            </a:pPr>
            <a:r>
              <a:rPr lang="en-US"/>
              <a:t>Frozen base weights.</a:t>
            </a:r>
            <a:endParaRPr/>
          </a:p>
          <a:p>
            <a:pPr indent="-365760" lvl="0" marL="457200" rtl="0" algn="l">
              <a:spcBef>
                <a:spcPts val="0"/>
              </a:spcBef>
              <a:spcAft>
                <a:spcPts val="0"/>
              </a:spcAft>
              <a:buSzPts val="2160"/>
              <a:buChar char="•"/>
            </a:pPr>
            <a:r>
              <a:rPr lang="en-US"/>
              <a:t>Low-rank matrices trained (r=8, 6.8 million params </a:t>
            </a:r>
            <a:r>
              <a:rPr lang="en-US"/>
              <a:t>fine tuned</a:t>
            </a:r>
            <a:r>
              <a:rPr lang="en-US"/>
              <a:t>, ~0.08% of original parameters).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/>
              <a:t>Compute Resources:</a:t>
            </a:r>
            <a:endParaRPr/>
          </a:p>
          <a:p>
            <a:pPr indent="-365760" lvl="0" marL="457200" rtl="0" algn="l">
              <a:spcBef>
                <a:spcPts val="600"/>
              </a:spcBef>
              <a:spcAft>
                <a:spcPts val="0"/>
              </a:spcAft>
              <a:buSzPts val="2160"/>
              <a:buChar char="•"/>
            </a:pPr>
            <a:r>
              <a:rPr lang="en-US"/>
              <a:t>Nvidia’s </a:t>
            </a:r>
            <a:r>
              <a:rPr lang="en-US"/>
              <a:t>A100 GPU in </a:t>
            </a:r>
            <a:r>
              <a:rPr lang="en-US"/>
              <a:t>Google Colab Pro.</a:t>
            </a:r>
            <a:br>
              <a:rPr lang="en-US"/>
            </a:b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5190e13c7d_0_131"/>
          <p:cNvSpPr txBox="1"/>
          <p:nvPr>
            <p:ph type="title"/>
          </p:nvPr>
        </p:nvSpPr>
        <p:spPr>
          <a:xfrm>
            <a:off x="566923" y="1499625"/>
            <a:ext cx="10834500" cy="5910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Why LLaMA-3 over DeepSeek R1</a:t>
            </a:r>
            <a:endParaRPr/>
          </a:p>
        </p:txBody>
      </p:sp>
      <p:sp>
        <p:nvSpPr>
          <p:cNvPr id="147" name="Google Shape;147;g35190e13c7d_0_131"/>
          <p:cNvSpPr txBox="1"/>
          <p:nvPr>
            <p:ph idx="1" type="body"/>
          </p:nvPr>
        </p:nvSpPr>
        <p:spPr>
          <a:xfrm>
            <a:off x="566925" y="2185425"/>
            <a:ext cx="10834500" cy="4396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3060" lvl="0" marL="457200" rtl="0" algn="l">
              <a:spcBef>
                <a:spcPts val="600"/>
              </a:spcBef>
              <a:spcAft>
                <a:spcPts val="0"/>
              </a:spcAft>
              <a:buSzPts val="1960"/>
              <a:buChar char="•"/>
            </a:pPr>
            <a:r>
              <a:rPr lang="en-US" sz="1600"/>
              <a:t>Initially considered DeepSeek R1 models due to their strong performance on multi-hop and reasoning tasks.</a:t>
            </a:r>
            <a:endParaRPr sz="1600"/>
          </a:p>
          <a:p>
            <a:pPr indent="-353060" lvl="0" marL="457200" rtl="0" algn="l">
              <a:spcBef>
                <a:spcPts val="0"/>
              </a:spcBef>
              <a:spcAft>
                <a:spcPts val="0"/>
              </a:spcAft>
              <a:buSzPts val="1960"/>
              <a:buChar char="•"/>
            </a:pPr>
            <a:r>
              <a:rPr lang="en-US" sz="1600"/>
              <a:t>Issues encountered:</a:t>
            </a:r>
            <a:endParaRPr sz="1600"/>
          </a:p>
          <a:p>
            <a:pPr indent="-353060" lvl="1" marL="1371600" rtl="0" algn="l">
              <a:spcBef>
                <a:spcPts val="0"/>
              </a:spcBef>
              <a:spcAft>
                <a:spcPts val="0"/>
              </a:spcAft>
              <a:buSzPts val="1960"/>
              <a:buChar char="-"/>
            </a:pPr>
            <a:r>
              <a:rPr lang="en-US" sz="1600"/>
              <a:t>R1's larger model sizes (e.g., 6.7B) and complex architecture made it extremely slow to fine-tune on Colab Pro.</a:t>
            </a:r>
            <a:endParaRPr sz="1600"/>
          </a:p>
          <a:p>
            <a:pPr indent="-353060" lvl="1" marL="1371600" rtl="0" algn="l">
              <a:spcBef>
                <a:spcPts val="0"/>
              </a:spcBef>
              <a:spcAft>
                <a:spcPts val="0"/>
              </a:spcAft>
              <a:buSzPts val="1960"/>
              <a:buChar char="-"/>
            </a:pPr>
            <a:r>
              <a:rPr lang="en-US" sz="1600"/>
              <a:t>Even with A100 GPU, gradient checkpointing and quantization still caused runtime instability.</a:t>
            </a:r>
            <a:endParaRPr sz="1600"/>
          </a:p>
          <a:p>
            <a:pPr indent="-353060" lvl="0" marL="457200" rtl="0" algn="l">
              <a:spcBef>
                <a:spcPts val="0"/>
              </a:spcBef>
              <a:spcAft>
                <a:spcPts val="0"/>
              </a:spcAft>
              <a:buSzPts val="1960"/>
              <a:buChar char="•"/>
            </a:pPr>
            <a:r>
              <a:rPr lang="en-US" sz="1600"/>
              <a:t>Alternate DeepSeek models (1.3B, Chat variants) lacked the instruction-following quality and factuality observed in LLaMA-3-8B-Instruct model.</a:t>
            </a:r>
            <a:endParaRPr sz="1600"/>
          </a:p>
          <a:p>
            <a:pPr indent="-353060" lvl="0" marL="457200" rtl="0" algn="l">
              <a:spcBef>
                <a:spcPts val="0"/>
              </a:spcBef>
              <a:spcAft>
                <a:spcPts val="0"/>
              </a:spcAft>
              <a:buSzPts val="1960"/>
              <a:buChar char="•"/>
            </a:pPr>
            <a:r>
              <a:rPr lang="en-US" sz="1600"/>
              <a:t>Finally, we s</a:t>
            </a:r>
            <a:r>
              <a:rPr lang="en-US" sz="1600"/>
              <a:t>witched to </a:t>
            </a:r>
            <a:r>
              <a:rPr lang="en-US" sz="1600"/>
              <a:t>LLaMA-3-8B-Instruct</a:t>
            </a:r>
            <a:r>
              <a:rPr lang="en-US" sz="1600"/>
              <a:t>, which:</a:t>
            </a:r>
            <a:endParaRPr sz="1600"/>
          </a:p>
          <a:p>
            <a:pPr indent="-353060" lvl="1" marL="1371600" rtl="0" algn="l">
              <a:spcBef>
                <a:spcPts val="0"/>
              </a:spcBef>
              <a:spcAft>
                <a:spcPts val="0"/>
              </a:spcAft>
              <a:buSzPts val="1960"/>
              <a:buChar char="-"/>
            </a:pPr>
            <a:r>
              <a:rPr lang="en-US" sz="1600"/>
              <a:t>Had better zero-shot alignment than DeepSeek chat models</a:t>
            </a:r>
            <a:endParaRPr sz="1600"/>
          </a:p>
          <a:p>
            <a:pPr indent="-353060" lvl="1" marL="1371600" rtl="0" algn="l">
              <a:spcBef>
                <a:spcPts val="0"/>
              </a:spcBef>
              <a:spcAft>
                <a:spcPts val="0"/>
              </a:spcAft>
              <a:buSzPts val="1960"/>
              <a:buChar char="-"/>
            </a:pPr>
            <a:r>
              <a:rPr lang="en-US" sz="1600"/>
              <a:t>Was easier to fine-tune with LoRA</a:t>
            </a:r>
            <a:endParaRPr sz="1600"/>
          </a:p>
          <a:p>
            <a:pPr indent="-330200" lvl="1" marL="13716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-US" sz="1600"/>
              <a:t>Required fewer memory optimizations and works well with Nvidia’s A100 GPU.</a:t>
            </a:r>
            <a:endParaRPr sz="16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5190e13c7d_0_60"/>
          <p:cNvSpPr txBox="1"/>
          <p:nvPr>
            <p:ph type="title"/>
          </p:nvPr>
        </p:nvSpPr>
        <p:spPr>
          <a:xfrm>
            <a:off x="566923" y="1499625"/>
            <a:ext cx="10834500" cy="10896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Retrieval-Augmented Generation Setup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g35190e13c7d_0_60"/>
          <p:cNvSpPr txBox="1"/>
          <p:nvPr>
            <p:ph idx="1" type="body"/>
          </p:nvPr>
        </p:nvSpPr>
        <p:spPr>
          <a:xfrm>
            <a:off x="566923" y="2185425"/>
            <a:ext cx="10834500" cy="3968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/>
              <a:t>Retriever Component:</a:t>
            </a:r>
            <a:endParaRPr/>
          </a:p>
          <a:p>
            <a:pPr indent="-365760" lvl="0" marL="457200" rtl="0" algn="l">
              <a:spcBef>
                <a:spcPts val="600"/>
              </a:spcBef>
              <a:spcAft>
                <a:spcPts val="0"/>
              </a:spcAft>
              <a:buSzPts val="2160"/>
              <a:buChar char="•"/>
            </a:pPr>
            <a:r>
              <a:rPr lang="en-US"/>
              <a:t>FAISS Index: Dense vector store (~384D vectors from MiniLM).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/>
              <a:t>Encoder Model for Embeddings:</a:t>
            </a:r>
            <a:endParaRPr/>
          </a:p>
          <a:p>
            <a:pPr indent="-365760" lvl="0" marL="457200" rtl="0" algn="l">
              <a:spcBef>
                <a:spcPts val="600"/>
              </a:spcBef>
              <a:spcAft>
                <a:spcPts val="0"/>
              </a:spcAft>
              <a:buSzPts val="2160"/>
              <a:buChar char="•"/>
            </a:pPr>
            <a:r>
              <a:rPr lang="en-US"/>
              <a:t>Sentence Transformers: all-MiniLM-L6-v2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/>
              <a:t>RAG Pipeline:</a:t>
            </a:r>
            <a:endParaRPr/>
          </a:p>
          <a:p>
            <a:pPr indent="-365760" lvl="0" marL="457200" rtl="0" algn="l">
              <a:spcBef>
                <a:spcPts val="600"/>
              </a:spcBef>
              <a:spcAft>
                <a:spcPts val="0"/>
              </a:spcAft>
              <a:buSzPts val="2160"/>
              <a:buChar char="•"/>
            </a:pPr>
            <a:r>
              <a:rPr lang="en-US"/>
              <a:t>Encode user query.</a:t>
            </a:r>
            <a:endParaRPr/>
          </a:p>
          <a:p>
            <a:pPr indent="-365760" lvl="0" marL="457200" rtl="0" algn="l">
              <a:spcBef>
                <a:spcPts val="0"/>
              </a:spcBef>
              <a:spcAft>
                <a:spcPts val="0"/>
              </a:spcAft>
              <a:buSzPts val="2160"/>
              <a:buChar char="•"/>
            </a:pPr>
            <a:r>
              <a:rPr lang="en-US"/>
              <a:t>Retrieve </a:t>
            </a:r>
            <a:r>
              <a:rPr lang="en-US"/>
              <a:t>Top-4</a:t>
            </a:r>
            <a:r>
              <a:rPr lang="en-US"/>
              <a:t> most relevant chunks of text from a 2000+ page merged pdf.</a:t>
            </a:r>
            <a:endParaRPr/>
          </a:p>
          <a:p>
            <a:pPr indent="-365760" lvl="0" marL="457200" rtl="0" algn="l">
              <a:spcBef>
                <a:spcPts val="0"/>
              </a:spcBef>
              <a:spcAft>
                <a:spcPts val="0"/>
              </a:spcAft>
              <a:buSzPts val="2160"/>
              <a:buChar char="•"/>
            </a:pPr>
            <a:r>
              <a:rPr lang="en-US"/>
              <a:t>Concatenate retrieved context with query.</a:t>
            </a:r>
            <a:endParaRPr/>
          </a:p>
          <a:p>
            <a:pPr indent="-365760" lvl="0" marL="457200" rtl="0" algn="l">
              <a:spcBef>
                <a:spcPts val="0"/>
              </a:spcBef>
              <a:spcAft>
                <a:spcPts val="0"/>
              </a:spcAft>
              <a:buSzPts val="2160"/>
              <a:buChar char="•"/>
            </a:pPr>
            <a:r>
              <a:rPr lang="en-US"/>
              <a:t>Pass to fine-tuned LLaMA-3 for generation.</a:t>
            </a:r>
            <a:br>
              <a:rPr lang="en-US"/>
            </a:b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5190e13c7d_0_67"/>
          <p:cNvSpPr txBox="1"/>
          <p:nvPr>
            <p:ph type="title"/>
          </p:nvPr>
        </p:nvSpPr>
        <p:spPr>
          <a:xfrm>
            <a:off x="566928" y="1499616"/>
            <a:ext cx="10515600" cy="5910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Retrieval-Augmented Generation Setup</a:t>
            </a:r>
            <a:endParaRPr/>
          </a:p>
        </p:txBody>
      </p:sp>
      <p:pic>
        <p:nvPicPr>
          <p:cNvPr id="161" name="Google Shape;161;g35190e13c7d_0_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16588" y="2214441"/>
            <a:ext cx="5358835" cy="44625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35190e13c7d_0_178"/>
          <p:cNvSpPr txBox="1"/>
          <p:nvPr>
            <p:ph type="title"/>
          </p:nvPr>
        </p:nvSpPr>
        <p:spPr>
          <a:xfrm>
            <a:off x="528828" y="1013841"/>
            <a:ext cx="10515600" cy="5910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 Sources for </a:t>
            </a:r>
            <a:r>
              <a:rPr lang="en-US"/>
              <a:t>Retrieval Augmented Generation</a:t>
            </a:r>
            <a:endParaRPr/>
          </a:p>
        </p:txBody>
      </p:sp>
      <p:pic>
        <p:nvPicPr>
          <p:cNvPr id="168" name="Google Shape;168;g35190e13c7d_0_1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175" y="2443050"/>
            <a:ext cx="1983775" cy="2767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g35190e13c7d_0_1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20375" y="2443050"/>
            <a:ext cx="2208791" cy="2767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g35190e13c7d_0_17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82600" y="2443050"/>
            <a:ext cx="1863923" cy="2767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g35190e13c7d_0_17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99950" y="2490675"/>
            <a:ext cx="1722320" cy="2767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g35190e13c7d_0_17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075700" y="2514013"/>
            <a:ext cx="1812425" cy="2720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g35190e13c7d_0_17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941550" y="2490675"/>
            <a:ext cx="2167263" cy="2767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35190e13c7d_0_75"/>
          <p:cNvSpPr txBox="1"/>
          <p:nvPr>
            <p:ph type="ctrTitle"/>
          </p:nvPr>
        </p:nvSpPr>
        <p:spPr>
          <a:xfrm>
            <a:off x="658376" y="1490475"/>
            <a:ext cx="7590300" cy="238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96666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</a:pPr>
            <a:r>
              <a:rPr lang="en-US"/>
              <a:t>Evaluation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35190e13c7d_0_79"/>
          <p:cNvSpPr txBox="1"/>
          <p:nvPr>
            <p:ph type="title"/>
          </p:nvPr>
        </p:nvSpPr>
        <p:spPr>
          <a:xfrm>
            <a:off x="566923" y="1499625"/>
            <a:ext cx="10834500" cy="5910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Baselines for Comparison</a:t>
            </a:r>
            <a:endParaRPr/>
          </a:p>
        </p:txBody>
      </p:sp>
      <p:sp>
        <p:nvSpPr>
          <p:cNvPr id="185" name="Google Shape;185;g35190e13c7d_0_79"/>
          <p:cNvSpPr txBox="1"/>
          <p:nvPr>
            <p:ph idx="1" type="body"/>
          </p:nvPr>
        </p:nvSpPr>
        <p:spPr>
          <a:xfrm>
            <a:off x="566923" y="2185425"/>
            <a:ext cx="10834500" cy="3968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/>
              <a:t>Base Model:</a:t>
            </a:r>
            <a:endParaRPr/>
          </a:p>
          <a:p>
            <a:pPr indent="-365760" lvl="0" marL="457200" rtl="0" algn="l">
              <a:spcBef>
                <a:spcPts val="600"/>
              </a:spcBef>
              <a:spcAft>
                <a:spcPts val="0"/>
              </a:spcAft>
              <a:buSzPts val="2160"/>
              <a:buChar char="•"/>
            </a:pPr>
            <a:r>
              <a:rPr lang="en-US"/>
              <a:t>LLaMA-3 model (Instruct 8B version).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/>
              <a:t>Only Fine-Tuned Model:</a:t>
            </a:r>
            <a:endParaRPr/>
          </a:p>
          <a:p>
            <a:pPr indent="-365760" lvl="0" marL="457200" rtl="0" algn="l">
              <a:spcBef>
                <a:spcPts val="600"/>
              </a:spcBef>
              <a:spcAft>
                <a:spcPts val="0"/>
              </a:spcAft>
              <a:buSzPts val="2160"/>
              <a:buChar char="•"/>
            </a:pPr>
            <a:r>
              <a:rPr lang="en-US"/>
              <a:t>Fine-Tuned LLaMA-3 without Retrieval (only supervised fine tuning).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/>
              <a:t>Final Model:</a:t>
            </a:r>
            <a:endParaRPr/>
          </a:p>
          <a:p>
            <a:pPr indent="-365760" lvl="0" marL="457200" rtl="0" algn="l">
              <a:spcBef>
                <a:spcPts val="600"/>
              </a:spcBef>
              <a:spcAft>
                <a:spcPts val="0"/>
              </a:spcAft>
              <a:buSzPts val="2160"/>
              <a:buChar char="•"/>
            </a:pPr>
            <a:r>
              <a:rPr lang="en-US"/>
              <a:t>Fine-Tuned LLaMA-3 + RAG (retrieval-augmented generation).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35190e13c7d_0_85"/>
          <p:cNvSpPr txBox="1"/>
          <p:nvPr>
            <p:ph type="title"/>
          </p:nvPr>
        </p:nvSpPr>
        <p:spPr>
          <a:xfrm>
            <a:off x="566923" y="1499625"/>
            <a:ext cx="10834500" cy="5910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Evaluation Metrics </a:t>
            </a:r>
            <a:endParaRPr/>
          </a:p>
        </p:txBody>
      </p:sp>
      <p:sp>
        <p:nvSpPr>
          <p:cNvPr id="192" name="Google Shape;192;g35190e13c7d_0_85"/>
          <p:cNvSpPr txBox="1"/>
          <p:nvPr>
            <p:ph idx="1" type="body"/>
          </p:nvPr>
        </p:nvSpPr>
        <p:spPr>
          <a:xfrm>
            <a:off x="566923" y="2185425"/>
            <a:ext cx="10834500" cy="3968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/>
              <a:t>BLEU Score:</a:t>
            </a:r>
            <a:endParaRPr/>
          </a:p>
          <a:p>
            <a:pPr indent="-365760" lvl="0" marL="457200" rtl="0" algn="l">
              <a:spcBef>
                <a:spcPts val="600"/>
              </a:spcBef>
              <a:spcAft>
                <a:spcPts val="0"/>
              </a:spcAft>
              <a:buSzPts val="2160"/>
              <a:buChar char="•"/>
            </a:pPr>
            <a:r>
              <a:rPr lang="en-US"/>
              <a:t>n-gram overlap → measures fluency similarity.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/>
              <a:t>ROUGE-L Score:</a:t>
            </a:r>
            <a:endParaRPr/>
          </a:p>
          <a:p>
            <a:pPr indent="-365760" lvl="0" marL="457200" rtl="0" algn="l">
              <a:spcBef>
                <a:spcPts val="600"/>
              </a:spcBef>
              <a:spcAft>
                <a:spcPts val="0"/>
              </a:spcAft>
              <a:buSzPts val="2160"/>
              <a:buChar char="•"/>
            </a:pPr>
            <a:r>
              <a:rPr lang="en-US"/>
              <a:t>emphasizes longest common subsequences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/>
              <a:t>BERTScore:</a:t>
            </a:r>
            <a:endParaRPr/>
          </a:p>
          <a:p>
            <a:pPr indent="-365760" lvl="0" marL="457200" rtl="0" algn="l">
              <a:spcBef>
                <a:spcPts val="600"/>
              </a:spcBef>
              <a:spcAft>
                <a:spcPts val="0"/>
              </a:spcAft>
              <a:buSzPts val="2160"/>
              <a:buChar char="•"/>
            </a:pPr>
            <a:r>
              <a:rPr lang="en-US"/>
              <a:t>Embedding similarity between generated and true answers.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/>
              <a:t>Cosine Similarity:</a:t>
            </a:r>
            <a:endParaRPr/>
          </a:p>
          <a:p>
            <a:pPr indent="-365760" lvl="0" marL="457200" rtl="0" algn="l">
              <a:spcBef>
                <a:spcPts val="600"/>
              </a:spcBef>
              <a:spcAft>
                <a:spcPts val="0"/>
              </a:spcAft>
              <a:buSzPts val="2160"/>
              <a:buChar char="•"/>
            </a:pPr>
            <a:r>
              <a:rPr lang="en-US"/>
              <a:t>Overall semantic proximity.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5190e13c7d_0_51"/>
          <p:cNvSpPr txBox="1"/>
          <p:nvPr>
            <p:ph type="ctrTitle"/>
          </p:nvPr>
        </p:nvSpPr>
        <p:spPr>
          <a:xfrm>
            <a:off x="658376" y="1490475"/>
            <a:ext cx="7590300" cy="238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96666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</a:pPr>
            <a:r>
              <a:rPr lang="en-US"/>
              <a:t>Problem statement and motivation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5190e13c7d_0_91"/>
          <p:cNvSpPr txBox="1"/>
          <p:nvPr>
            <p:ph type="title"/>
          </p:nvPr>
        </p:nvSpPr>
        <p:spPr>
          <a:xfrm>
            <a:off x="566923" y="1499625"/>
            <a:ext cx="10834500" cy="5910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Evaluation Metrics </a:t>
            </a:r>
            <a:endParaRPr/>
          </a:p>
        </p:txBody>
      </p:sp>
      <p:sp>
        <p:nvSpPr>
          <p:cNvPr id="199" name="Google Shape;199;g35190e13c7d_0_91"/>
          <p:cNvSpPr txBox="1"/>
          <p:nvPr>
            <p:ph idx="1" type="body"/>
          </p:nvPr>
        </p:nvSpPr>
        <p:spPr>
          <a:xfrm>
            <a:off x="566923" y="2185425"/>
            <a:ext cx="10834500" cy="3968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/>
              <a:t>Hallucination Count:</a:t>
            </a:r>
            <a:endParaRPr/>
          </a:p>
          <a:p>
            <a:pPr indent="-365760" lvl="0" marL="457200" rtl="0" algn="l">
              <a:spcBef>
                <a:spcPts val="600"/>
              </a:spcBef>
              <a:spcAft>
                <a:spcPts val="0"/>
              </a:spcAft>
              <a:buSzPts val="2160"/>
              <a:buChar char="•"/>
            </a:pPr>
            <a:r>
              <a:rPr lang="en-US"/>
              <a:t>BART-MNLI-based classification:</a:t>
            </a:r>
            <a:endParaRPr/>
          </a:p>
          <a:p>
            <a:pPr indent="-365760" lvl="1" marL="914400" rtl="0" algn="l">
              <a:spcBef>
                <a:spcPts val="0"/>
              </a:spcBef>
              <a:spcAft>
                <a:spcPts val="0"/>
              </a:spcAft>
              <a:buSzPts val="2160"/>
              <a:buChar char="-"/>
            </a:pPr>
            <a:r>
              <a:rPr lang="en-US"/>
              <a:t>Entailment = Correct</a:t>
            </a:r>
            <a:endParaRPr/>
          </a:p>
          <a:p>
            <a:pPr indent="-365760" lvl="1" marL="914400" rtl="0" algn="l">
              <a:spcBef>
                <a:spcPts val="0"/>
              </a:spcBef>
              <a:spcAft>
                <a:spcPts val="0"/>
              </a:spcAft>
              <a:buSzPts val="2160"/>
              <a:buChar char="-"/>
            </a:pPr>
            <a:r>
              <a:rPr lang="en-US"/>
              <a:t>Neutral = Uncertain (Neither contradictory nor entailing)</a:t>
            </a:r>
            <a:endParaRPr/>
          </a:p>
          <a:p>
            <a:pPr indent="-365760" lvl="1" marL="914400" rtl="0" algn="l">
              <a:spcBef>
                <a:spcPts val="0"/>
              </a:spcBef>
              <a:spcAft>
                <a:spcPts val="0"/>
              </a:spcAft>
              <a:buSzPts val="2160"/>
              <a:buChar char="-"/>
            </a:pPr>
            <a:r>
              <a:rPr lang="en-US"/>
              <a:t>Contradiction = Hallucination</a:t>
            </a:r>
            <a:endParaRPr/>
          </a:p>
          <a:p>
            <a:pPr indent="-365760" lvl="1" marL="914400" rtl="0" algn="l">
              <a:spcBef>
                <a:spcPts val="0"/>
              </a:spcBef>
              <a:spcAft>
                <a:spcPts val="0"/>
              </a:spcAft>
              <a:buSzPts val="2160"/>
              <a:buChar char="-"/>
            </a:pPr>
            <a:r>
              <a:rPr b="1" lang="en-US"/>
              <a:t>Note that we will consider only contradictions as hallucinations</a:t>
            </a:r>
            <a:endParaRPr b="1"/>
          </a:p>
          <a:p>
            <a:pPr indent="-365760" lvl="0" marL="457200" rtl="0" algn="l">
              <a:spcBef>
                <a:spcPts val="0"/>
              </a:spcBef>
              <a:spcAft>
                <a:spcPts val="0"/>
              </a:spcAft>
              <a:buSzPts val="2160"/>
              <a:buChar char="•"/>
            </a:pPr>
            <a:r>
              <a:rPr lang="en-US"/>
              <a:t>t-SNE:</a:t>
            </a:r>
            <a:endParaRPr/>
          </a:p>
          <a:p>
            <a:pPr indent="-365760" lvl="1" marL="914400" rtl="0" algn="l">
              <a:spcBef>
                <a:spcPts val="0"/>
              </a:spcBef>
              <a:spcAft>
                <a:spcPts val="0"/>
              </a:spcAft>
              <a:buSzPts val="2160"/>
              <a:buChar char="-"/>
            </a:pPr>
            <a:r>
              <a:rPr lang="en-US"/>
              <a:t>2D embedding visualization to evaluate representation quality.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35190e13c7d_0_97"/>
          <p:cNvSpPr txBox="1"/>
          <p:nvPr>
            <p:ph type="title"/>
          </p:nvPr>
        </p:nvSpPr>
        <p:spPr>
          <a:xfrm>
            <a:off x="566923" y="1499625"/>
            <a:ext cx="10834500" cy="5910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Quantitative Results</a:t>
            </a:r>
            <a:endParaRPr/>
          </a:p>
        </p:txBody>
      </p:sp>
      <p:graphicFrame>
        <p:nvGraphicFramePr>
          <p:cNvPr id="206" name="Google Shape;206;g35190e13c7d_0_97"/>
          <p:cNvGraphicFramePr/>
          <p:nvPr/>
        </p:nvGraphicFramePr>
        <p:xfrm>
          <a:off x="840675" y="26765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{7CF2C5C3-4E9E-4D81-B908-FB6597B275D8}</a:tableStyleId>
              </a:tblPr>
              <a:tblGrid>
                <a:gridCol w="3429000"/>
                <a:gridCol w="3429000"/>
                <a:gridCol w="34290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Metric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Fine-Tuned Only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Fine-Tuned + RAG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BLEU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0.81%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0.78%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ROUGE-L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6.86%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6</a:t>
                      </a: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.97</a:t>
                      </a: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%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BERTScore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83.44%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85.29%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Cosine Similarity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0.78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0.84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Hallucination Rate (contradictions)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4%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2%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5190e13c7d_0_111"/>
          <p:cNvSpPr txBox="1"/>
          <p:nvPr>
            <p:ph type="title"/>
          </p:nvPr>
        </p:nvSpPr>
        <p:spPr>
          <a:xfrm>
            <a:off x="566923" y="1061475"/>
            <a:ext cx="10834500" cy="4248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Quantitative results (T-SNE plots for base vs fine-tuned vs fine-tuned + RAG)</a:t>
            </a:r>
            <a:endParaRPr sz="2400"/>
          </a:p>
        </p:txBody>
      </p:sp>
      <p:pic>
        <p:nvPicPr>
          <p:cNvPr id="213" name="Google Shape;213;g35190e13c7d_0_111" title="rag_tsne_plot_final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72125" y="1681050"/>
            <a:ext cx="6162675" cy="4510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g35190e13c7d_0_111" title="tsne_plot_final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747725"/>
            <a:ext cx="5572126" cy="4510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35190e13c7d_0_125"/>
          <p:cNvSpPr txBox="1"/>
          <p:nvPr>
            <p:ph type="title"/>
          </p:nvPr>
        </p:nvSpPr>
        <p:spPr>
          <a:xfrm>
            <a:off x="566923" y="1499625"/>
            <a:ext cx="10834500" cy="5910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Error Analysis</a:t>
            </a:r>
            <a:endParaRPr/>
          </a:p>
        </p:txBody>
      </p:sp>
      <p:sp>
        <p:nvSpPr>
          <p:cNvPr id="221" name="Google Shape;221;g35190e13c7d_0_125"/>
          <p:cNvSpPr txBox="1"/>
          <p:nvPr>
            <p:ph idx="1" type="body"/>
          </p:nvPr>
        </p:nvSpPr>
        <p:spPr>
          <a:xfrm>
            <a:off x="566923" y="2185425"/>
            <a:ext cx="10834500" cy="3968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/>
              <a:t>Error Categories Observed:</a:t>
            </a:r>
            <a:endParaRPr/>
          </a:p>
          <a:p>
            <a:pPr indent="-365760" lvl="0" marL="457200" rtl="0" algn="l">
              <a:spcBef>
                <a:spcPts val="600"/>
              </a:spcBef>
              <a:spcAft>
                <a:spcPts val="0"/>
              </a:spcAft>
              <a:buSzPts val="2160"/>
              <a:buChar char="•"/>
            </a:pPr>
            <a:r>
              <a:rPr lang="en-US"/>
              <a:t>Base Model: Very generic response, more hallucinated treatment suggestions </a:t>
            </a:r>
            <a:endParaRPr/>
          </a:p>
          <a:p>
            <a:pPr indent="-365760" lvl="0" marL="457200" rtl="0" algn="l">
              <a:spcBef>
                <a:spcPts val="0"/>
              </a:spcBef>
              <a:spcAft>
                <a:spcPts val="0"/>
              </a:spcAft>
              <a:buSzPts val="2160"/>
              <a:buChar char="•"/>
            </a:pPr>
            <a:r>
              <a:rPr lang="en-US"/>
              <a:t>Fine-tuned model: more </a:t>
            </a:r>
            <a:r>
              <a:rPr lang="en-US"/>
              <a:t>specific</a:t>
            </a:r>
            <a:r>
              <a:rPr lang="en-US"/>
              <a:t> responses but only marginal improvement over base model</a:t>
            </a:r>
            <a:endParaRPr/>
          </a:p>
          <a:p>
            <a:pPr indent="-365760" lvl="0" marL="457200" rtl="0" algn="l">
              <a:spcBef>
                <a:spcPts val="0"/>
              </a:spcBef>
              <a:spcAft>
                <a:spcPts val="0"/>
              </a:spcAft>
              <a:buSzPts val="2160"/>
              <a:buChar char="•"/>
            </a:pPr>
            <a:r>
              <a:rPr lang="en-US"/>
              <a:t>Fine-tuned + RAG: Some irrelevant retrievals (for k &gt; 10) but minimal to none contradictions.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35190e13c7d_0_138"/>
          <p:cNvSpPr txBox="1"/>
          <p:nvPr>
            <p:ph type="title"/>
          </p:nvPr>
        </p:nvSpPr>
        <p:spPr>
          <a:xfrm>
            <a:off x="566923" y="1499625"/>
            <a:ext cx="10834500" cy="4248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Case Study on how FT+RAG gives better response for a query</a:t>
            </a:r>
            <a:endParaRPr sz="2400"/>
          </a:p>
        </p:txBody>
      </p:sp>
      <p:pic>
        <p:nvPicPr>
          <p:cNvPr id="228" name="Google Shape;228;g35190e13c7d_0_1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307441"/>
            <a:ext cx="12192000" cy="39409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35190e13c7d_0_166"/>
          <p:cNvSpPr txBox="1"/>
          <p:nvPr>
            <p:ph type="ctrTitle"/>
          </p:nvPr>
        </p:nvSpPr>
        <p:spPr>
          <a:xfrm>
            <a:off x="658376" y="1490475"/>
            <a:ext cx="7590300" cy="238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96666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</a:pPr>
            <a:r>
              <a:rPr lang="en-US"/>
              <a:t>Conclusion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35190e13c7d_0_152"/>
          <p:cNvSpPr txBox="1"/>
          <p:nvPr>
            <p:ph type="title"/>
          </p:nvPr>
        </p:nvSpPr>
        <p:spPr>
          <a:xfrm>
            <a:off x="566923" y="1499625"/>
            <a:ext cx="10834500" cy="5910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Conclusion</a:t>
            </a:r>
            <a:endParaRPr/>
          </a:p>
        </p:txBody>
      </p:sp>
      <p:sp>
        <p:nvSpPr>
          <p:cNvPr id="240" name="Google Shape;240;g35190e13c7d_0_152"/>
          <p:cNvSpPr txBox="1"/>
          <p:nvPr>
            <p:ph idx="1" type="body"/>
          </p:nvPr>
        </p:nvSpPr>
        <p:spPr>
          <a:xfrm>
            <a:off x="566923" y="2185425"/>
            <a:ext cx="10834500" cy="3968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65760" lvl="0" marL="457200" rtl="0" algn="l">
              <a:spcBef>
                <a:spcPts val="600"/>
              </a:spcBef>
              <a:spcAft>
                <a:spcPts val="0"/>
              </a:spcAft>
              <a:buSzPts val="2160"/>
              <a:buChar char="•"/>
            </a:pPr>
            <a:r>
              <a:rPr lang="en-US"/>
              <a:t>In this project, we built a lightweight, privacy-preserving, and clinically robust diabetes health assistant using open-source LLaMA-3, LoRA fine-tuning, and RAG—on just a single A100 GPU via Google Colab.</a:t>
            </a:r>
            <a:endParaRPr/>
          </a:p>
          <a:p>
            <a:pPr indent="-365760" lvl="0" marL="457200" rtl="0" algn="l">
              <a:spcBef>
                <a:spcPts val="0"/>
              </a:spcBef>
              <a:spcAft>
                <a:spcPts val="0"/>
              </a:spcAft>
              <a:buSzPts val="2160"/>
              <a:buChar char="•"/>
            </a:pPr>
            <a:r>
              <a:rPr lang="en-US"/>
              <a:t>We achieved accurate, context-sensitive responses without relying on proprietary APIs or large-scale compute clusters.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35190e13c7d_0_159"/>
          <p:cNvSpPr txBox="1"/>
          <p:nvPr>
            <p:ph type="title"/>
          </p:nvPr>
        </p:nvSpPr>
        <p:spPr>
          <a:xfrm>
            <a:off x="566923" y="1166250"/>
            <a:ext cx="10834500" cy="5910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Key Findings</a:t>
            </a:r>
            <a:endParaRPr/>
          </a:p>
        </p:txBody>
      </p:sp>
      <p:sp>
        <p:nvSpPr>
          <p:cNvPr id="247" name="Google Shape;247;g35190e13c7d_0_159"/>
          <p:cNvSpPr txBox="1"/>
          <p:nvPr>
            <p:ph idx="1" type="body"/>
          </p:nvPr>
        </p:nvSpPr>
        <p:spPr>
          <a:xfrm>
            <a:off x="566923" y="1852050"/>
            <a:ext cx="10834500" cy="3968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3060" lvl="0" marL="457200" rtl="0" algn="l">
              <a:spcBef>
                <a:spcPts val="600"/>
              </a:spcBef>
              <a:spcAft>
                <a:spcPts val="0"/>
              </a:spcAft>
              <a:buSzPts val="1960"/>
              <a:buChar char="•"/>
            </a:pPr>
            <a:r>
              <a:rPr lang="en-US" sz="1600"/>
              <a:t>Compute vs Capability Trade-Off</a:t>
            </a:r>
            <a:endParaRPr sz="1600"/>
          </a:p>
          <a:p>
            <a:pPr indent="-353060" lvl="1" marL="914400" rtl="0" algn="l">
              <a:spcBef>
                <a:spcPts val="0"/>
              </a:spcBef>
              <a:spcAft>
                <a:spcPts val="0"/>
              </a:spcAft>
              <a:buSzPts val="1960"/>
              <a:buChar char="-"/>
            </a:pPr>
            <a:r>
              <a:rPr lang="en-US" sz="1600"/>
              <a:t>High-performing LLMs demand high compute. Efficient deployment in medicine needs optimization of cost-performance trade-offs at every step.</a:t>
            </a:r>
            <a:endParaRPr sz="1600"/>
          </a:p>
          <a:p>
            <a:pPr indent="-353060" lvl="0" marL="457200" rtl="0" algn="l">
              <a:spcBef>
                <a:spcPts val="0"/>
              </a:spcBef>
              <a:spcAft>
                <a:spcPts val="0"/>
              </a:spcAft>
              <a:buSzPts val="1960"/>
              <a:buChar char="•"/>
            </a:pPr>
            <a:r>
              <a:rPr lang="en-US" sz="1600"/>
              <a:t>Data + Prompting Synergy</a:t>
            </a:r>
            <a:endParaRPr sz="1600"/>
          </a:p>
          <a:p>
            <a:pPr indent="-353060" lvl="1" marL="914400" rtl="0" algn="l">
              <a:spcBef>
                <a:spcPts val="0"/>
              </a:spcBef>
              <a:spcAft>
                <a:spcPts val="0"/>
              </a:spcAft>
              <a:buSzPts val="1960"/>
              <a:buChar char="-"/>
            </a:pPr>
            <a:r>
              <a:rPr lang="en-US" sz="1600"/>
              <a:t>Curated diabetes QA pairs + structured prompting led to significant boosts in factuality and alignment.</a:t>
            </a:r>
            <a:endParaRPr sz="1600"/>
          </a:p>
          <a:p>
            <a:pPr indent="-353060" lvl="1" marL="914400" rtl="0" algn="l">
              <a:spcBef>
                <a:spcPts val="0"/>
              </a:spcBef>
              <a:spcAft>
                <a:spcPts val="0"/>
              </a:spcAft>
              <a:buSzPts val="1960"/>
              <a:buChar char="-"/>
            </a:pPr>
            <a:r>
              <a:rPr lang="en-US" sz="1600"/>
              <a:t>"Curated data + precise prompts ⇒ superior LLM performance"</a:t>
            </a:r>
            <a:endParaRPr sz="1600"/>
          </a:p>
          <a:p>
            <a:pPr indent="-353060" lvl="0" marL="457200" rtl="0" algn="l">
              <a:spcBef>
                <a:spcPts val="0"/>
              </a:spcBef>
              <a:spcAft>
                <a:spcPts val="0"/>
              </a:spcAft>
              <a:buSzPts val="1960"/>
              <a:buChar char="•"/>
            </a:pPr>
            <a:r>
              <a:rPr lang="en-US" sz="1600"/>
              <a:t>Descriptive Ground Truth = Better Generation</a:t>
            </a:r>
            <a:endParaRPr sz="1600"/>
          </a:p>
          <a:p>
            <a:pPr indent="-353060" lvl="1" marL="914400" rtl="0" algn="l">
              <a:spcBef>
                <a:spcPts val="0"/>
              </a:spcBef>
              <a:spcAft>
                <a:spcPts val="0"/>
              </a:spcAft>
              <a:buSzPts val="1960"/>
              <a:buChar char="-"/>
            </a:pPr>
            <a:r>
              <a:rPr lang="en-US" sz="1600"/>
              <a:t>Detailed training answers consistently produced nuanced, clinically coherent responses.</a:t>
            </a:r>
            <a:endParaRPr sz="1600"/>
          </a:p>
          <a:p>
            <a:pPr indent="-353060" lvl="0" marL="457200" rtl="0" algn="l">
              <a:spcBef>
                <a:spcPts val="0"/>
              </a:spcBef>
              <a:spcAft>
                <a:spcPts val="0"/>
              </a:spcAft>
              <a:buSzPts val="1960"/>
              <a:buChar char="•"/>
            </a:pPr>
            <a:r>
              <a:rPr lang="en-US" sz="1600"/>
              <a:t>Personalization is Dataset-Driven</a:t>
            </a:r>
            <a:endParaRPr sz="1600"/>
          </a:p>
          <a:p>
            <a:pPr indent="-353060" lvl="1" marL="914400" rtl="0" algn="l">
              <a:spcBef>
                <a:spcPts val="0"/>
              </a:spcBef>
              <a:spcAft>
                <a:spcPts val="0"/>
              </a:spcAft>
              <a:buSzPts val="1960"/>
              <a:buChar char="-"/>
            </a:pPr>
            <a:r>
              <a:rPr lang="en-US" sz="1600"/>
              <a:t>Annotated datasets (ethnicity, age, religion) enabled seamless, hyper-personalized outputs—without retraining the model architecture.</a:t>
            </a:r>
            <a:endParaRPr sz="16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5190e13c7d_0_145"/>
          <p:cNvSpPr txBox="1"/>
          <p:nvPr>
            <p:ph type="title"/>
          </p:nvPr>
        </p:nvSpPr>
        <p:spPr>
          <a:xfrm>
            <a:off x="566923" y="1499625"/>
            <a:ext cx="10834500" cy="5910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Future Work</a:t>
            </a:r>
            <a:endParaRPr/>
          </a:p>
        </p:txBody>
      </p:sp>
      <p:sp>
        <p:nvSpPr>
          <p:cNvPr id="254" name="Google Shape;254;g35190e13c7d_0_145"/>
          <p:cNvSpPr txBox="1"/>
          <p:nvPr>
            <p:ph idx="1" type="body"/>
          </p:nvPr>
        </p:nvSpPr>
        <p:spPr>
          <a:xfrm>
            <a:off x="566923" y="2185425"/>
            <a:ext cx="10834500" cy="3968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/>
              <a:t>Enhancements Planned:</a:t>
            </a:r>
            <a:endParaRPr/>
          </a:p>
          <a:p>
            <a:pPr indent="-365760" lvl="0" marL="457200" rtl="0" algn="l">
              <a:spcBef>
                <a:spcPts val="600"/>
              </a:spcBef>
              <a:spcAft>
                <a:spcPts val="0"/>
              </a:spcAft>
              <a:buSzPts val="2160"/>
              <a:buChar char="•"/>
            </a:pPr>
            <a:r>
              <a:rPr lang="en-US"/>
              <a:t>Add demographics-specific tuning (age, ethnicity factors).</a:t>
            </a:r>
            <a:endParaRPr/>
          </a:p>
          <a:p>
            <a:pPr indent="-365760" lvl="0" marL="457200" rtl="0" algn="l">
              <a:spcBef>
                <a:spcPts val="0"/>
              </a:spcBef>
              <a:spcAft>
                <a:spcPts val="0"/>
              </a:spcAft>
              <a:buSzPts val="2160"/>
              <a:buChar char="•"/>
            </a:pPr>
            <a:r>
              <a:rPr lang="en-US"/>
              <a:t>Integration with real-time glucose monitoring APIs.</a:t>
            </a:r>
            <a:endParaRPr/>
          </a:p>
          <a:p>
            <a:pPr indent="-365760" lvl="0" marL="457200" rtl="0" algn="l">
              <a:spcBef>
                <a:spcPts val="0"/>
              </a:spcBef>
              <a:spcAft>
                <a:spcPts val="0"/>
              </a:spcAft>
              <a:buSzPts val="2160"/>
              <a:buChar char="•"/>
            </a:pPr>
            <a:r>
              <a:rPr lang="en-US"/>
              <a:t>Deployment on smartphones using ONNX export, after model distillation and quantization.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/>
              <a:t>Research Directions:</a:t>
            </a:r>
            <a:endParaRPr/>
          </a:p>
          <a:p>
            <a:pPr indent="-365760" lvl="0" marL="457200" rtl="0" algn="l">
              <a:spcBef>
                <a:spcPts val="600"/>
              </a:spcBef>
              <a:spcAft>
                <a:spcPts val="0"/>
              </a:spcAft>
              <a:buSzPts val="2160"/>
              <a:buChar char="•"/>
            </a:pPr>
            <a:r>
              <a:rPr lang="en-US"/>
              <a:t>Better retriever fine-tuning.</a:t>
            </a:r>
            <a:endParaRPr/>
          </a:p>
          <a:p>
            <a:pPr indent="-365760" lvl="0" marL="457200" rtl="0" algn="l">
              <a:spcBef>
                <a:spcPts val="0"/>
              </a:spcBef>
              <a:spcAft>
                <a:spcPts val="0"/>
              </a:spcAft>
              <a:buSzPts val="2160"/>
              <a:buChar char="•"/>
            </a:pPr>
            <a:r>
              <a:rPr lang="en-US"/>
              <a:t>Exploring contrastive alignment loss for RAG responses.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35190e13c7d_0_190"/>
          <p:cNvSpPr txBox="1"/>
          <p:nvPr>
            <p:ph type="title"/>
          </p:nvPr>
        </p:nvSpPr>
        <p:spPr>
          <a:xfrm>
            <a:off x="547875" y="966225"/>
            <a:ext cx="10796400" cy="5910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Screenshots of the app</a:t>
            </a:r>
            <a:endParaRPr/>
          </a:p>
        </p:txBody>
      </p:sp>
      <p:pic>
        <p:nvPicPr>
          <p:cNvPr id="261" name="Google Shape;261;g35190e13c7d_0_190" title="WhatsApp Image 2025-04-29 at 10.21.56 (1).jpe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2563" y="1662000"/>
            <a:ext cx="7967032" cy="4995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5"/>
          <p:cNvSpPr txBox="1"/>
          <p:nvPr>
            <p:ph type="title"/>
          </p:nvPr>
        </p:nvSpPr>
        <p:spPr>
          <a:xfrm>
            <a:off x="566928" y="1499616"/>
            <a:ext cx="6951472" cy="59093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</a:pPr>
            <a:r>
              <a:rPr lang="en-US"/>
              <a:t>Problem Statement</a:t>
            </a:r>
            <a:endParaRPr/>
          </a:p>
        </p:txBody>
      </p:sp>
      <p:sp>
        <p:nvSpPr>
          <p:cNvPr id="82" name="Google Shape;82;p5"/>
          <p:cNvSpPr txBox="1"/>
          <p:nvPr>
            <p:ph idx="1" type="body"/>
          </p:nvPr>
        </p:nvSpPr>
        <p:spPr>
          <a:xfrm>
            <a:off x="566925" y="2185425"/>
            <a:ext cx="6827700" cy="39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160"/>
              <a:buNone/>
            </a:pPr>
            <a:r>
              <a:rPr lang="en-US"/>
              <a:t>Problem Landscape:</a:t>
            </a:r>
            <a:endParaRPr/>
          </a:p>
          <a:p>
            <a:pPr indent="-36576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160"/>
              <a:buChar char="•"/>
            </a:pPr>
            <a:r>
              <a:rPr lang="en-US"/>
              <a:t>Diabetes: A chronic condition affecting ~10% of global population, creating an urgent need for accessible healthcare solutions.</a:t>
            </a:r>
            <a:endParaRPr/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16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160"/>
              <a:buNone/>
            </a:pPr>
            <a:r>
              <a:rPr lang="en-US"/>
              <a:t>Current chatbots (MedPaLM, HealthGPT) face challenges:</a:t>
            </a:r>
            <a:endParaRPr/>
          </a:p>
          <a:p>
            <a:pPr indent="-36576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160"/>
              <a:buChar char="•"/>
            </a:pPr>
            <a:r>
              <a:rPr lang="en-US"/>
              <a:t>Hallucination of medical advice.</a:t>
            </a:r>
            <a:endParaRPr/>
          </a:p>
          <a:p>
            <a:pPr indent="-36576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160"/>
              <a:buChar char="•"/>
            </a:pPr>
            <a:r>
              <a:rPr lang="en-US"/>
              <a:t>Lack of personalization.</a:t>
            </a:r>
            <a:endParaRPr/>
          </a:p>
          <a:p>
            <a:pPr indent="-36576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160"/>
              <a:buChar char="•"/>
            </a:pPr>
            <a:r>
              <a:rPr lang="en-US"/>
              <a:t>Data privacy concerns when using cloud-based LLMs.</a:t>
            </a:r>
            <a:endParaRPr/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16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160"/>
              <a:buNone/>
            </a:pPr>
            <a:r>
              <a:t/>
            </a:r>
            <a:endParaRPr/>
          </a:p>
        </p:txBody>
      </p:sp>
      <p:pic>
        <p:nvPicPr>
          <p:cNvPr id="83" name="Google Shape;83;p5" title="Diabetes_stock m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94575" y="1973575"/>
            <a:ext cx="4368801" cy="29108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35190e13c7d_0_197"/>
          <p:cNvSpPr txBox="1"/>
          <p:nvPr>
            <p:ph type="title"/>
          </p:nvPr>
        </p:nvSpPr>
        <p:spPr>
          <a:xfrm>
            <a:off x="547875" y="966225"/>
            <a:ext cx="10796400" cy="5910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Screenshots of the app</a:t>
            </a:r>
            <a:endParaRPr/>
          </a:p>
        </p:txBody>
      </p:sp>
      <p:pic>
        <p:nvPicPr>
          <p:cNvPr id="268" name="Google Shape;268;g35190e13c7d_0_197" title="WhatsApp Image 2025-04-29 at 10.21.56 (2).jpe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3925" y="1681050"/>
            <a:ext cx="4392891" cy="49959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g35190e13c7d_0_197" title="WhatsApp Image 2025-04-29 at 10.21.56.jpe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16991" y="1681050"/>
            <a:ext cx="3697610" cy="4995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35190e13c7d_0_172"/>
          <p:cNvSpPr txBox="1"/>
          <p:nvPr>
            <p:ph type="ctrTitle"/>
          </p:nvPr>
        </p:nvSpPr>
        <p:spPr>
          <a:xfrm>
            <a:off x="658368" y="1490663"/>
            <a:ext cx="6638400" cy="2387700"/>
          </a:xfrm>
          <a:prstGeom prst="rect">
            <a:avLst/>
          </a:prstGeom>
        </p:spPr>
        <p:txBody>
          <a:bodyPr anchorCtr="0" anchor="b" bIns="45700" lIns="0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Thank you!</a:t>
            </a:r>
            <a:endParaRPr/>
          </a:p>
        </p:txBody>
      </p:sp>
      <p:sp>
        <p:nvSpPr>
          <p:cNvPr id="276" name="Google Shape;276;g35190e13c7d_0_172"/>
          <p:cNvSpPr txBox="1"/>
          <p:nvPr>
            <p:ph idx="1" type="subTitle"/>
          </p:nvPr>
        </p:nvSpPr>
        <p:spPr>
          <a:xfrm>
            <a:off x="658368" y="3970337"/>
            <a:ext cx="6638400" cy="2213100"/>
          </a:xfrm>
          <a:prstGeom prst="rect">
            <a:avLst/>
          </a:prstGeom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/>
              <a:t>Questions and feedback are welcome!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5190e13c7d_0_1"/>
          <p:cNvSpPr txBox="1"/>
          <p:nvPr>
            <p:ph type="title"/>
          </p:nvPr>
        </p:nvSpPr>
        <p:spPr>
          <a:xfrm>
            <a:off x="2620203" y="1347216"/>
            <a:ext cx="69516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</a:pPr>
            <a:r>
              <a:rPr lang="en-US"/>
              <a:t>Introduction and motivation</a:t>
            </a:r>
            <a:endParaRPr/>
          </a:p>
        </p:txBody>
      </p:sp>
      <p:sp>
        <p:nvSpPr>
          <p:cNvPr id="89" name="Google Shape;89;g35190e13c7d_0_1"/>
          <p:cNvSpPr txBox="1"/>
          <p:nvPr>
            <p:ph idx="1" type="body"/>
          </p:nvPr>
        </p:nvSpPr>
        <p:spPr>
          <a:xfrm>
            <a:off x="566924" y="2185425"/>
            <a:ext cx="10082100" cy="39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6576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160"/>
              <a:buChar char="•"/>
            </a:pPr>
            <a:r>
              <a:rPr lang="en-US"/>
              <a:t>Need for accurate, trustworthy, and lightweight diabetes assistants, especially for remote and resource-constrained regions.</a:t>
            </a:r>
            <a:endParaRPr/>
          </a:p>
          <a:p>
            <a:pPr indent="-36576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160"/>
              <a:buChar char="•"/>
            </a:pPr>
            <a:r>
              <a:rPr lang="en-US"/>
              <a:t>More specifically: There is a need for a scalable method to deploy privacy-preserving diabetes assistants using open source Large Language Models on limited compute resources.</a:t>
            </a:r>
            <a:endParaRPr/>
          </a:p>
          <a:p>
            <a:pPr indent="-36576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160"/>
              <a:buChar char="•"/>
            </a:pPr>
            <a:r>
              <a:rPr lang="en-US"/>
              <a:t>Our project addresses the critical need for accurate, trustworthy, and lightweight diabetes assistants, especially valuable for remote and resource-constrained regions where specialized healthcare infrastructure may be limited.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5190e13c7d_0_8"/>
          <p:cNvSpPr txBox="1"/>
          <p:nvPr>
            <p:ph type="title"/>
          </p:nvPr>
        </p:nvSpPr>
        <p:spPr>
          <a:xfrm>
            <a:off x="659698" y="1404375"/>
            <a:ext cx="108726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</a:pPr>
            <a:r>
              <a:rPr lang="en-US"/>
              <a:t>Related Works and Contributions</a:t>
            </a:r>
            <a:endParaRPr/>
          </a:p>
        </p:txBody>
      </p:sp>
      <p:sp>
        <p:nvSpPr>
          <p:cNvPr id="95" name="Google Shape;95;g35190e13c7d_0_8"/>
          <p:cNvSpPr txBox="1"/>
          <p:nvPr>
            <p:ph idx="1" type="body"/>
          </p:nvPr>
        </p:nvSpPr>
        <p:spPr>
          <a:xfrm>
            <a:off x="566923" y="2185425"/>
            <a:ext cx="10965300" cy="39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036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760"/>
              <a:buChar char="•"/>
            </a:pPr>
            <a:r>
              <a:rPr lang="en-US" sz="1400"/>
              <a:t>Our approach builds upon significant advances in medical AI while addressing key limitations in existing systems. We've examined specialized medical fine-tuning in MedPaLM, retrieval techniques from RAG papers, and efficient adaptation methods like LoRA.</a:t>
            </a:r>
            <a:endParaRPr sz="1400"/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160"/>
              <a:buNone/>
            </a:pPr>
            <a:r>
              <a:t/>
            </a:r>
            <a:endParaRPr sz="1400"/>
          </a:p>
          <a:p>
            <a:pPr indent="-34036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760"/>
              <a:buChar char="•"/>
            </a:pPr>
            <a:r>
              <a:rPr lang="en-US" sz="1400"/>
              <a:t>Prior work has been limited by high inference costs and lack of open-source deployment examples in healthcare settings. Our contribution combines LoRA Fine-Tuning, RAG pipeline, and Open LLaMA-3 with a focus on privacy, lightweight deployment, and domain robustness.</a:t>
            </a:r>
            <a:endParaRPr sz="1400"/>
          </a:p>
        </p:txBody>
      </p:sp>
      <p:pic>
        <p:nvPicPr>
          <p:cNvPr id="96" name="Google Shape;96;g35190e13c7d_0_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9700" y="4100950"/>
            <a:ext cx="7599751" cy="253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5190e13c7d_0_24"/>
          <p:cNvSpPr txBox="1"/>
          <p:nvPr>
            <p:ph type="title"/>
          </p:nvPr>
        </p:nvSpPr>
        <p:spPr>
          <a:xfrm>
            <a:off x="659698" y="1404375"/>
            <a:ext cx="108726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</a:pPr>
            <a:r>
              <a:rPr lang="en-US"/>
              <a:t>Project Goal and Contributions</a:t>
            </a:r>
            <a:endParaRPr/>
          </a:p>
        </p:txBody>
      </p:sp>
      <p:sp>
        <p:nvSpPr>
          <p:cNvPr id="102" name="Google Shape;102;g35190e13c7d_0_24"/>
          <p:cNvSpPr txBox="1"/>
          <p:nvPr>
            <p:ph idx="1" type="body"/>
          </p:nvPr>
        </p:nvSpPr>
        <p:spPr>
          <a:xfrm>
            <a:off x="566923" y="2185425"/>
            <a:ext cx="10965300" cy="39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b="1" lang="en-US" sz="2000"/>
              <a:t>Objective:</a:t>
            </a:r>
            <a:endParaRPr b="1" sz="2000"/>
          </a:p>
          <a:p>
            <a:pPr indent="-355600" lvl="1" marL="914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-US" sz="2000"/>
              <a:t>Develop a deployable Diabetes Chatbot that balances accuracy, efficiency, and trustworthiness.</a:t>
            </a:r>
            <a:endParaRPr b="1" sz="2000"/>
          </a:p>
          <a:p>
            <a:pPr indent="-37846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360"/>
              <a:buChar char="•"/>
            </a:pPr>
            <a:r>
              <a:rPr b="1" lang="en-US" sz="2000"/>
              <a:t>Major Contributions:</a:t>
            </a:r>
            <a:endParaRPr b="1" sz="2000"/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-"/>
            </a:pPr>
            <a:r>
              <a:rPr lang="en-US" sz="2000"/>
              <a:t>Creation of a curated, multi-topic Diabetes QA dataset.</a:t>
            </a:r>
            <a:endParaRPr sz="2000"/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-"/>
            </a:pPr>
            <a:r>
              <a:rPr lang="en-US" sz="2000"/>
              <a:t>Fine-tuning LLaMA-3 using parameter-efficient LoRA.</a:t>
            </a:r>
            <a:endParaRPr sz="2000"/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-"/>
            </a:pPr>
            <a:r>
              <a:rPr lang="en-US" sz="2000"/>
              <a:t>Building a RAG pipeline atop the fine-tuned model.</a:t>
            </a:r>
            <a:endParaRPr sz="2000"/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-"/>
            </a:pPr>
            <a:r>
              <a:rPr lang="en-US" sz="2000"/>
              <a:t>Detailed empirical comparison between Fine-tuning-only vs Fine-tuning+RAG setups.</a:t>
            </a:r>
            <a:endParaRPr sz="20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5190e13c7d_0_55"/>
          <p:cNvSpPr txBox="1"/>
          <p:nvPr>
            <p:ph type="ctrTitle"/>
          </p:nvPr>
        </p:nvSpPr>
        <p:spPr>
          <a:xfrm>
            <a:off x="658376" y="1490475"/>
            <a:ext cx="7590300" cy="238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96666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</a:pPr>
            <a:r>
              <a:rPr lang="en-US"/>
              <a:t>Dataset characteristics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5190e13c7d_0_31"/>
          <p:cNvSpPr txBox="1"/>
          <p:nvPr>
            <p:ph type="title"/>
          </p:nvPr>
        </p:nvSpPr>
        <p:spPr>
          <a:xfrm>
            <a:off x="659698" y="1404375"/>
            <a:ext cx="108726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</a:pPr>
            <a:r>
              <a:rPr lang="en-US"/>
              <a:t>Dataset Characteristics</a:t>
            </a:r>
            <a:endParaRPr/>
          </a:p>
        </p:txBody>
      </p:sp>
      <p:sp>
        <p:nvSpPr>
          <p:cNvPr id="113" name="Google Shape;113;g35190e13c7d_0_31"/>
          <p:cNvSpPr txBox="1"/>
          <p:nvPr>
            <p:ph idx="1" type="body"/>
          </p:nvPr>
        </p:nvSpPr>
        <p:spPr>
          <a:xfrm>
            <a:off x="566923" y="2185425"/>
            <a:ext cx="10965300" cy="39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b="1" lang="en-US" sz="2000"/>
              <a:t>Dataset Source</a:t>
            </a:r>
            <a:r>
              <a:rPr b="1" lang="en-US" sz="2000"/>
              <a:t>:</a:t>
            </a:r>
            <a:endParaRPr b="1" sz="2000"/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-"/>
            </a:pPr>
            <a:r>
              <a:rPr lang="en-US" sz="2000"/>
              <a:t>Self-curated based on trusted Q&amp;A dataset released by medical professionals (for eg. MedQuAD,MedDialog)</a:t>
            </a:r>
            <a:endParaRPr sz="2000"/>
          </a:p>
          <a:p>
            <a:pPr indent="-37846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360"/>
              <a:buChar char="•"/>
            </a:pPr>
            <a:r>
              <a:rPr b="1" lang="en-US" sz="2000"/>
              <a:t>Major Contributions:</a:t>
            </a:r>
            <a:endParaRPr b="1" sz="2000"/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-"/>
            </a:pPr>
            <a:r>
              <a:rPr lang="en-US" sz="2000"/>
              <a:t>Creation of a curated, multi-topic Diabetes QA dataset.</a:t>
            </a:r>
            <a:endParaRPr sz="2000"/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-"/>
            </a:pPr>
            <a:r>
              <a:rPr lang="en-US" sz="2000"/>
              <a:t>Fine-tuning LLaMA-3 using parameter-efficient LoRA.</a:t>
            </a:r>
            <a:endParaRPr sz="2000"/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-"/>
            </a:pPr>
            <a:r>
              <a:rPr lang="en-US" sz="2000"/>
              <a:t>Building a RAG pipeline atop the fine-tuned model.</a:t>
            </a:r>
            <a:endParaRPr sz="2000"/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-"/>
            </a:pPr>
            <a:r>
              <a:rPr lang="en-US" sz="2000"/>
              <a:t>Detailed empirical comparison between Fine-tuning-only vs Fine-tuning+RAG setups.</a:t>
            </a:r>
            <a:endParaRPr sz="20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5190e13c7d_0_37"/>
          <p:cNvSpPr txBox="1"/>
          <p:nvPr>
            <p:ph type="title"/>
          </p:nvPr>
        </p:nvSpPr>
        <p:spPr>
          <a:xfrm>
            <a:off x="566923" y="1051950"/>
            <a:ext cx="10729800" cy="5910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Categories Covered</a:t>
            </a:r>
            <a:endParaRPr/>
          </a:p>
        </p:txBody>
      </p:sp>
      <p:pic>
        <p:nvPicPr>
          <p:cNvPr id="120" name="Google Shape;120;g35190e13c7d_0_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4823" y="3576525"/>
            <a:ext cx="8354001" cy="3081450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g35190e13c7d_0_37"/>
          <p:cNvSpPr txBox="1"/>
          <p:nvPr/>
        </p:nvSpPr>
        <p:spPr>
          <a:xfrm>
            <a:off x="566925" y="1809750"/>
            <a:ext cx="107298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Our project relies on a carefully curated dataset of 4,000+ question-answer pairs derived from trusted medical resources including the NIH and American Diabetes Association Guidelines. This self-curated approach ensures accuracy and relevance.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The dataset spans critical categories including symptoms, diagnosis, treatment protocols, lifestyle modifications, medication side-effects, and emergency guidelines. This comprehensive coverage allows our model to address the full spectrum of diabetes management needs.</a:t>
            </a: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UB Brand Colors">
      <a:dk1>
        <a:srgbClr val="666666"/>
      </a:dk1>
      <a:lt1>
        <a:srgbClr val="FFFFFF"/>
      </a:lt1>
      <a:dk2>
        <a:srgbClr val="005BBB"/>
      </a:dk2>
      <a:lt2>
        <a:srgbClr val="FFFFFF"/>
      </a:lt2>
      <a:accent1>
        <a:srgbClr val="005BBB"/>
      </a:accent1>
      <a:accent2>
        <a:srgbClr val="41B6E6"/>
      </a:accent2>
      <a:accent3>
        <a:srgbClr val="E56D54"/>
      </a:accent3>
      <a:accent4>
        <a:srgbClr val="666666"/>
      </a:accent4>
      <a:accent5>
        <a:srgbClr val="007681"/>
      </a:accent5>
      <a:accent6>
        <a:srgbClr val="003E51"/>
      </a:accent6>
      <a:hlink>
        <a:srgbClr val="005BBB"/>
      </a:hlink>
      <a:folHlink>
        <a:srgbClr val="D86A4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2019-04-04T19:20:28Z</dcterms:created>
  <dc:creator>Division of University Communications</dc:creator>
</cp:coreProperties>
</file>